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533" r:id="rId4"/>
    <p:sldId id="554" r:id="rId5"/>
    <p:sldId id="555" r:id="rId6"/>
    <p:sldId id="258" r:id="rId7"/>
    <p:sldId id="526" r:id="rId8"/>
    <p:sldId id="529" r:id="rId9"/>
    <p:sldId id="535" r:id="rId10"/>
    <p:sldId id="536" r:id="rId11"/>
    <p:sldId id="534" r:id="rId12"/>
    <p:sldId id="537" r:id="rId13"/>
    <p:sldId id="541" r:id="rId14"/>
    <p:sldId id="540" r:id="rId15"/>
    <p:sldId id="549" r:id="rId16"/>
    <p:sldId id="423" r:id="rId17"/>
    <p:sldId id="551" r:id="rId18"/>
    <p:sldId id="552" r:id="rId19"/>
    <p:sldId id="553" r:id="rId20"/>
    <p:sldId id="569" r:id="rId21"/>
    <p:sldId id="261" r:id="rId22"/>
    <p:sldId id="260" r:id="rId23"/>
    <p:sldId id="262" r:id="rId24"/>
    <p:sldId id="264" r:id="rId25"/>
    <p:sldId id="265" r:id="rId26"/>
    <p:sldId id="263" r:id="rId27"/>
    <p:sldId id="266" r:id="rId28"/>
    <p:sldId id="538" r:id="rId29"/>
    <p:sldId id="550" r:id="rId30"/>
    <p:sldId id="482" r:id="rId31"/>
    <p:sldId id="483" r:id="rId32"/>
    <p:sldId id="484" r:id="rId33"/>
    <p:sldId id="485" r:id="rId34"/>
    <p:sldId id="542" r:id="rId35"/>
    <p:sldId id="543" r:id="rId36"/>
    <p:sldId id="544" r:id="rId37"/>
    <p:sldId id="545" r:id="rId38"/>
    <p:sldId id="546" r:id="rId39"/>
    <p:sldId id="547" r:id="rId40"/>
    <p:sldId id="548" r:id="rId41"/>
    <p:sldId id="517" r:id="rId42"/>
    <p:sldId id="518" r:id="rId43"/>
    <p:sldId id="519" r:id="rId44"/>
    <p:sldId id="444" r:id="rId45"/>
    <p:sldId id="520" r:id="rId46"/>
    <p:sldId id="532" r:id="rId47"/>
    <p:sldId id="522" r:id="rId48"/>
    <p:sldId id="523" r:id="rId49"/>
    <p:sldId id="556" r:id="rId50"/>
    <p:sldId id="589" r:id="rId51"/>
    <p:sldId id="571" r:id="rId52"/>
    <p:sldId id="558" r:id="rId53"/>
    <p:sldId id="557" r:id="rId54"/>
    <p:sldId id="559" r:id="rId55"/>
    <p:sldId id="560" r:id="rId56"/>
    <p:sldId id="561" r:id="rId57"/>
    <p:sldId id="562" r:id="rId58"/>
    <p:sldId id="563" r:id="rId59"/>
    <p:sldId id="564" r:id="rId60"/>
    <p:sldId id="565" r:id="rId61"/>
    <p:sldId id="566" r:id="rId62"/>
    <p:sldId id="568" r:id="rId63"/>
    <p:sldId id="567" r:id="rId64"/>
    <p:sldId id="572" r:id="rId65"/>
    <p:sldId id="573" r:id="rId66"/>
    <p:sldId id="574" r:id="rId67"/>
    <p:sldId id="575" r:id="rId68"/>
    <p:sldId id="576" r:id="rId69"/>
    <p:sldId id="577" r:id="rId70"/>
    <p:sldId id="578" r:id="rId71"/>
    <p:sldId id="579" r:id="rId72"/>
    <p:sldId id="580" r:id="rId73"/>
    <p:sldId id="581" r:id="rId74"/>
    <p:sldId id="582" r:id="rId75"/>
    <p:sldId id="583" r:id="rId76"/>
    <p:sldId id="584" r:id="rId77"/>
    <p:sldId id="585" r:id="rId78"/>
    <p:sldId id="586" r:id="rId79"/>
    <p:sldId id="587" r:id="rId80"/>
    <p:sldId id="588" r:id="rId81"/>
    <p:sldId id="570" r:id="rId82"/>
    <p:sldId id="279" r:id="rId83"/>
    <p:sldId id="280" r:id="rId84"/>
    <p:sldId id="283" r:id="rId85"/>
    <p:sldId id="269" r:id="rId86"/>
    <p:sldId id="270" r:id="rId87"/>
    <p:sldId id="272" r:id="rId8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3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6F7CC-029B-4D4A-A207-0D8A63112F5C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B1325-325F-0C4F-8E9E-9B0AF1C47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34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8DD95BE-F1CF-B6B8-1A6B-AB7088AE9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9CF7FE7-13CE-3506-6C6A-8B94194F8A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4D80C6D-31CB-83FA-4081-3DCE2ECE3D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30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58978E1-E60B-CB3A-6975-5410BF822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61B5956-9EFA-BCF0-E517-9E41C33D83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2631EF0-92F7-06BF-8DF3-089C289FF1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37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BF1DBC1-4E99-C15D-96E7-267C20DC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B768705-C038-0AD3-6C4D-66BC6E7D7C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DFD0D9C-8AF2-2801-DA72-F972D25E7B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92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8A93D1E-2A58-B548-6054-2887A0B8A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54CF033-FF35-0721-2B05-213A3BF71F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56C4449-E3D8-6A5B-1FE8-30EBD0CA7D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184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5E268D1-97FF-1024-DA41-070D62D1C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25FC851-D6A8-0CF9-0D8A-D4681B1CCE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B383F05B-2E95-DE97-828B-E265E66752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93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38D3B25-F652-ECDA-41CD-BCA72E43E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2F153F5-C77A-DFFD-C54A-41210C0C8C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1544C14-17E7-33AC-3A75-D40D00D7CF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41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A832107-A4D0-EC23-74BB-FFA7790CB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C202B00-AD48-DF2F-E8A0-8A17E435E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63D907F-1F20-C684-A4BE-F2D71C282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9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97176ED-52B4-1A20-345F-DFEA63EC2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4BF474E-10A0-8902-F32A-4377BB46D3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10D1606-6521-C23B-4679-1ACC31C1F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625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D9EF8CD-8D6A-F328-D0C9-5B0C1A665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9F77BF6F-7ADD-7F18-6DBE-68334D6030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F3810B5-C553-AAAB-EF04-56737C746D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75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BDB6B2F-3B87-6C3C-71C0-1ADE081CF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50A7A59-ED38-47C1-93A6-A6FAAC3BB1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487EFEF-D79B-2691-133F-F09352E513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55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1-2014/2011/lei/l12527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5-2018/2018/lei/l13709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lanalto.gov.br/ccivil_03/_Ato2019-2022/2019/Decreto/D9830.htm" TargetMode="External"/><Relationship Id="rId4" Type="http://schemas.openxmlformats.org/officeDocument/2006/relationships/hyperlink" Target="https://www.planalto.gov.br/ccivil_03/_Ato2015-2018/2018/Lei/L13655.htm#art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9-2022/2021/lei/L14133.htm#art12vi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9-2022/2021/Lei/L14133.htm#art2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9-2022/2021/lei/l14133.htm#art12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leis/l8429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9-2022/2021/lei/l14133.htm#art12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F0708-FF16-63AD-EFA6-0E9F42E24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isão superior de uma escada caracol">
            <a:extLst>
              <a:ext uri="{FF2B5EF4-FFF2-40B4-BE49-F238E27FC236}">
                <a16:creationId xmlns:a16="http://schemas.microsoft.com/office/drawing/2014/main" id="{62B03B9B-4822-12E3-12C6-7BEB33381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5" b="55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B300045-1FAB-A5B4-0467-872F90193D2B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Lei de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Acesso</a:t>
            </a: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informação</a:t>
            </a:r>
            <a:endParaRPr lang="en-US" sz="5200" cap="sm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33F193-9B70-14ED-D454-7ABE0EA3698A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2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4DB1E1-44DD-4EFB-C5E0-B5039A661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5C88534-A90B-D5AE-7E8C-DDB81E1015B6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Lei de Acesso à Informação - LIA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889761C-ED30-AF56-99F8-A2EC753AC8A1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5086CC-4696-B2BA-2FB1-74FC651D6C06}"/>
              </a:ext>
            </a:extLst>
          </p:cNvPr>
          <p:cNvSpPr txBox="1"/>
          <p:nvPr/>
        </p:nvSpPr>
        <p:spPr>
          <a:xfrm>
            <a:off x="540886" y="2097634"/>
            <a:ext cx="107102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+mj-lt"/>
                <a:cs typeface="Arial" panose="020B0604020202020204" pitchFamily="34" charset="0"/>
              </a:rPr>
              <a:t>A Lei LEI Nº 12.527, DE 18 DE NOVEMBRO DE 2011 – Lei de Acesso a Informação infelizmente é de pouco conhecimento dos agentes públicos, provavelmente pela pouca fiscalização no seu uso.</a:t>
            </a:r>
          </a:p>
          <a:p>
            <a:pPr algn="just"/>
            <a:endParaRPr lang="pt-BR" sz="28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+mj-lt"/>
                <a:cs typeface="Arial" panose="020B0604020202020204" pitchFamily="34" charset="0"/>
              </a:rPr>
              <a:t>Os seus critérios mais importantes estão previstos no art. 8º e dizem respeito as publicidades obrigatórias de cada órgão:</a:t>
            </a:r>
          </a:p>
          <a:p>
            <a:pPr algn="just"/>
            <a:endParaRPr lang="pt-BR" sz="28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+mj-lt"/>
                <a:cs typeface="Arial" panose="020B0604020202020204" pitchFamily="34" charset="0"/>
                <a:hlinkClick r:id="rId3"/>
              </a:rPr>
              <a:t>https://www.planalto.gov.br/ccivil_03/_ato2011-2014/2011/lei/l12527.htm</a:t>
            </a:r>
            <a:r>
              <a:rPr lang="pt-BR" sz="2800" dirty="0">
                <a:latin typeface="+mj-lt"/>
                <a:cs typeface="Arial" panose="020B0604020202020204" pitchFamily="34" charset="0"/>
              </a:rPr>
              <a:t> </a:t>
            </a:r>
            <a:endParaRPr lang="pt-BR" sz="2000" dirty="0">
              <a:latin typeface="+mj-lt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BE5D58-09F9-6E37-349B-F69B8DB76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C98BEF3-F827-1CB9-95D8-D4762E08E75D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Lei de Acesso à Informação - LIA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C7930A-8B5F-0625-CBBE-2E87C0EA3C48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F2AE13-ED35-1E32-C8D5-C55DA436BC1F}"/>
              </a:ext>
            </a:extLst>
          </p:cNvPr>
          <p:cNvSpPr txBox="1"/>
          <p:nvPr/>
        </p:nvSpPr>
        <p:spPr>
          <a:xfrm>
            <a:off x="540886" y="2319306"/>
            <a:ext cx="107102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+mj-lt"/>
                <a:cs typeface="Arial" panose="020B0604020202020204" pitchFamily="34" charset="0"/>
              </a:rPr>
              <a:t>Importante ressaltar os procedimentos e critérios previstos para que um documento ser secreto: necessidade de comissão, contraditório e ampla defesa e por fim um decreto prevendo, inclusive, o período do sigilo.</a:t>
            </a:r>
          </a:p>
          <a:p>
            <a:pPr algn="just"/>
            <a:endParaRPr lang="pt-BR" sz="28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+mj-lt"/>
                <a:cs typeface="Arial" panose="020B0604020202020204" pitchFamily="34" charset="0"/>
              </a:rPr>
              <a:t>Tema muito tratado quando das informações relativas aos cartões de crédito dos Presidentes.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C5FF3AB-0166-2096-66C9-FEDB7360A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778" y="0"/>
            <a:ext cx="6152444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097667A-74A8-10FB-1502-416905C0F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778" y="0"/>
            <a:ext cx="5903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B8956-9DA8-1B1E-30C1-8B449985A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isão superior de uma escada caracol">
            <a:extLst>
              <a:ext uri="{FF2B5EF4-FFF2-40B4-BE49-F238E27FC236}">
                <a16:creationId xmlns:a16="http://schemas.microsoft.com/office/drawing/2014/main" id="{71AE6FBB-59CF-68A1-7995-E15387CC2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5" b="55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6A3073D-D5AD-FD12-B51D-1A89A18A1212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Lei 13.709/2018 – Lei Geral de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Proteção</a:t>
            </a: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Dados (LGPD)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81B78F-E288-1796-33C8-519160B5F63A}"/>
              </a:ext>
            </a:extLst>
          </p:cNvPr>
          <p:cNvSpPr txBox="1"/>
          <p:nvPr/>
        </p:nvSpPr>
        <p:spPr>
          <a:xfrm>
            <a:off x="5069557" y="2719320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0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99D8B6-6883-37B2-0A65-C62482176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9EFE40E-18A9-9FC7-C720-8E5F1F74A0F7}"/>
              </a:ext>
            </a:extLst>
          </p:cNvPr>
          <p:cNvSpPr txBox="1"/>
          <p:nvPr/>
        </p:nvSpPr>
        <p:spPr>
          <a:xfrm>
            <a:off x="158045" y="1055090"/>
            <a:ext cx="1140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+mj-lt"/>
                <a:cs typeface="Arial" panose="020B0604020202020204" pitchFamily="34" charset="0"/>
              </a:rPr>
              <a:t>Lei 13.709/2018 – Lei Geral de Proteção de Dados (LGPD)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8D70EF-2BFC-6DCF-68CB-A3DC8889FA4A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C2E4D5-CCC1-F4A4-A53B-0F02FF7FB9FC}"/>
              </a:ext>
            </a:extLst>
          </p:cNvPr>
          <p:cNvSpPr txBox="1"/>
          <p:nvPr/>
        </p:nvSpPr>
        <p:spPr>
          <a:xfrm>
            <a:off x="740894" y="2339666"/>
            <a:ext cx="107102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A LGPD dispõe sobre dispõe sobre o tratamento de dados pessoais, inclusive nos meios digitais, por pessoa natural ou por pessoa jurídica de direito público ou privado, com o objetivo de proteger os direitos fundamentais de liberdade e de privacidade e o livre desenvolvimento da personalidade da pessoa natural.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br>
              <a:rPr lang="pt-BR" sz="2400" dirty="0">
                <a:latin typeface="+mj-lt"/>
                <a:cs typeface="Arial" panose="020B0604020202020204" pitchFamily="34" charset="0"/>
              </a:rPr>
            </a:br>
            <a:r>
              <a:rPr lang="pt-BR" sz="2400" dirty="0">
                <a:latin typeface="+mj-lt"/>
                <a:cs typeface="Arial" panose="020B0604020202020204" pitchFamily="34" charset="0"/>
              </a:rPr>
              <a:t>Tem como objetivo principal proteger os dados dos Cidadãos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+mj-lt"/>
                <a:cs typeface="Arial" panose="020B0604020202020204" pitchFamily="34" charset="0"/>
                <a:hlinkClick r:id="rId3"/>
              </a:rPr>
              <a:t>https://www.planalto.gov.br/ccivil_03/_ato2015-2018/2018/lei/l13709.htm</a:t>
            </a:r>
            <a:endParaRPr lang="pt-BR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B52DB89-84BA-9D53-24F5-7B2B06259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09537"/>
            <a:ext cx="7772400" cy="66389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619F1A9-3AA1-2872-8464-B8C2BBD59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965" y="0"/>
            <a:ext cx="652007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F9CC277-818B-1C43-9AC4-2E5F865CE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84368"/>
            <a:ext cx="7772400" cy="66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0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E4D58-004A-9465-E6CD-7379ED0C2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isão superior de uma escada caracol">
            <a:extLst>
              <a:ext uri="{FF2B5EF4-FFF2-40B4-BE49-F238E27FC236}">
                <a16:creationId xmlns:a16="http://schemas.microsoft.com/office/drawing/2014/main" id="{28A89EE8-0DC0-CDEB-3F1C-33C0A17F1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5" b="55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6D1547-F02F-70A8-6C3A-25D9DE086995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GOVERNANÇA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CC2ECA3-BFFD-FAE4-9685-D6905EBE07FC}"/>
              </a:ext>
            </a:extLst>
          </p:cNvPr>
          <p:cNvSpPr txBox="1"/>
          <p:nvPr/>
        </p:nvSpPr>
        <p:spPr>
          <a:xfrm>
            <a:off x="18496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5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GOVERNANÇA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C93172-A23F-47C5-90B9-A44047B326E3}"/>
              </a:ext>
            </a:extLst>
          </p:cNvPr>
          <p:cNvSpPr txBox="1"/>
          <p:nvPr/>
        </p:nvSpPr>
        <p:spPr>
          <a:xfrm>
            <a:off x="740894" y="2339666"/>
            <a:ext cx="10710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Lei 14.133/21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Art. 11 - Parágrafo único. A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+mj-lt"/>
              </a:rPr>
              <a:t>alta administração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do órgão ou entidade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+mj-lt"/>
              </a:rPr>
              <a:t>é responsável pela governança das contrataçõe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s e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+mj-lt"/>
              </a:rPr>
              <a:t>deve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implementar processos e estruturas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, inclusive de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gestão de riscos e controles internos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, para avaliar, direcionar e monitorar os processos licitatórios e os respectivos contratos, com o intuito de alcançar os objetivos estabelecidos no 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caput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 deste artigo, promover um ambiente íntegro e confiável, assegurar o alinhamento das contratações ao planejamento estratégico e às leis orçamentárias e promover eficiência, efetividade e eficácia em suas contratações.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054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B04C0-7E47-FE67-4A98-044484B11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4C84ADC-C9D7-B697-2364-EC152EC2ECDA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GOVERNANÇA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6DCBE7-ADBA-43D5-0D7B-BD8179E9AB6D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2FB150-B150-D862-22D1-41ABBE13A6DB}"/>
              </a:ext>
            </a:extLst>
          </p:cNvPr>
          <p:cNvSpPr txBox="1"/>
          <p:nvPr/>
        </p:nvSpPr>
        <p:spPr>
          <a:xfrm>
            <a:off x="740894" y="2339666"/>
            <a:ext cx="10710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Lei 14.133/21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Art. 19. Os órgãos da Administração com competências regulamentares relativas às atividades de administração de materiais, de obras e serviços e de licitações e contratos </a:t>
            </a:r>
            <a:r>
              <a:rPr lang="pt-BR" sz="2000" b="1" i="0" dirty="0">
                <a:solidFill>
                  <a:srgbClr val="FF0000"/>
                </a:solidFill>
                <a:effectLst/>
                <a:latin typeface="+mj-lt"/>
              </a:rPr>
              <a:t>deverão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pt-BR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pt-BR" sz="2000" b="0" i="0" dirty="0" err="1">
                <a:solidFill>
                  <a:srgbClr val="000000"/>
                </a:solidFill>
                <a:effectLst/>
                <a:latin typeface="+mj-lt"/>
              </a:rPr>
              <a:t>I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 - instituir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+mj-lt"/>
              </a:rPr>
              <a:t>instrumentos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 que permitam, preferencialmente, a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+mj-lt"/>
              </a:rPr>
              <a:t>centralização dos procedimentos de aquisição e contratação de bens e serviços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;</a:t>
            </a:r>
            <a:endParaRPr lang="pt-BR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II -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+mj-lt"/>
              </a:rPr>
              <a:t>criar catálogo eletrônico de padronização de compras, serviços e obras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, admitida a adoção do catálogo do Poder Executivo federal por todos os entes federativos;</a:t>
            </a:r>
            <a:endParaRPr lang="pt-BR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III -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+mj-lt"/>
              </a:rPr>
              <a:t>instituir sistema informatizado de acompanhamento de obras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, inclusive com recursos de imagem e vídeo;</a:t>
            </a:r>
          </a:p>
        </p:txBody>
      </p:sp>
    </p:spTree>
    <p:extLst>
      <p:ext uri="{BB962C8B-B14F-4D97-AF65-F5344CB8AC3E}">
        <p14:creationId xmlns:p14="http://schemas.microsoft.com/office/powerpoint/2010/main" val="184416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4C9377-8E1C-B09E-BE30-1BAAB1904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B99B68A-EEFD-CF36-2137-0C396379D03D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GOVERNANÇA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B18F47-8CDF-C7DC-CA80-805C491F0B02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A4BBD4-7802-2B28-A49D-A0A0C9B7DE04}"/>
              </a:ext>
            </a:extLst>
          </p:cNvPr>
          <p:cNvSpPr txBox="1"/>
          <p:nvPr/>
        </p:nvSpPr>
        <p:spPr>
          <a:xfrm>
            <a:off x="740894" y="2339666"/>
            <a:ext cx="10710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Lei 14.133/21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IV - instituir, com auxílio dos órgãos de assessoramento jurídico e de controle interno,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modelos de minutas de editais, de termos de referência, de contratos padronizados e de outros documentos, admitida a adoção das minutas do Poder Executivo federal por todos os entes federativos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;</a:t>
            </a:r>
            <a:endParaRPr lang="pt-BR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V - promover a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adoção gradativa de tecnologias e processos integrados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que permitam a criação,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a utilização e a atualização de modelos digitais de obras e serviços de engenharia.</a:t>
            </a:r>
          </a:p>
        </p:txBody>
      </p:sp>
    </p:spTree>
    <p:extLst>
      <p:ext uri="{BB962C8B-B14F-4D97-AF65-F5344CB8AC3E}">
        <p14:creationId xmlns:p14="http://schemas.microsoft.com/office/powerpoint/2010/main" val="3076330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8512B-B79A-A7A6-C5A2-A0261E6E0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F8678C6-0AA7-8CF9-19DA-33420053F163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GOVERNANÇA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12488D-A92C-D6FD-CE1F-C56903D8305A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B5E1F3-5D53-712E-F168-43EB62027387}"/>
              </a:ext>
            </a:extLst>
          </p:cNvPr>
          <p:cNvSpPr txBox="1"/>
          <p:nvPr/>
        </p:nvSpPr>
        <p:spPr>
          <a:xfrm>
            <a:off x="740894" y="2339666"/>
            <a:ext cx="1071021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i="0" dirty="0">
                <a:solidFill>
                  <a:srgbClr val="222222"/>
                </a:solidFill>
                <a:effectLst/>
                <a:latin typeface="+mj-lt"/>
              </a:rPr>
              <a:t>É diretriz da lei a realização das compras colaborativas para desanuviar as contratações dos órgãos e entidades públicas, já que as aquisições compartilhadas apresentam várias vantagens: </a:t>
            </a:r>
            <a:r>
              <a:rPr lang="pt-BR" sz="2800" b="0" i="1" dirty="0" err="1">
                <a:solidFill>
                  <a:srgbClr val="222222"/>
                </a:solidFill>
                <a:effectLst/>
                <a:latin typeface="+mj-lt"/>
              </a:rPr>
              <a:t>sharing</a:t>
            </a:r>
            <a:r>
              <a:rPr lang="pt-BR" sz="2800" b="0" i="1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pt-BR" sz="2800" b="0" i="1" dirty="0" err="1">
                <a:solidFill>
                  <a:srgbClr val="222222"/>
                </a:solidFill>
                <a:effectLst/>
                <a:latin typeface="+mj-lt"/>
              </a:rPr>
              <a:t>economy</a:t>
            </a:r>
            <a:r>
              <a:rPr lang="pt-BR" sz="2800" b="0" i="0" dirty="0">
                <a:solidFill>
                  <a:srgbClr val="222222"/>
                </a:solidFill>
                <a:effectLst/>
                <a:latin typeface="+mj-lt"/>
              </a:rPr>
              <a:t>, redução de número de processos licitatórios, especialização dos agentes públicos e rateio de recursos.</a:t>
            </a:r>
          </a:p>
          <a:p>
            <a:pPr algn="just"/>
            <a:endParaRPr lang="pt-BR" sz="28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pt-BR" sz="1100" i="0" dirty="0">
                <a:solidFill>
                  <a:srgbClr val="000000"/>
                </a:solidFill>
                <a:effectLst/>
                <a:latin typeface="+mj-lt"/>
              </a:rPr>
              <a:t>Camarão, Tatiana. </a:t>
            </a:r>
            <a:r>
              <a:rPr lang="pt-BR" sz="1100" dirty="0">
                <a:solidFill>
                  <a:srgbClr val="000000"/>
                </a:solidFill>
                <a:latin typeface="+mj-lt"/>
              </a:rPr>
              <a:t>Artigo Disponível no link https://</a:t>
            </a:r>
            <a:r>
              <a:rPr lang="pt-BR" sz="1100" dirty="0" err="1">
                <a:solidFill>
                  <a:srgbClr val="000000"/>
                </a:solidFill>
                <a:latin typeface="+mj-lt"/>
              </a:rPr>
              <a:t>www.novaleilicitacao.com.br</a:t>
            </a:r>
            <a:r>
              <a:rPr lang="pt-BR" sz="1100" dirty="0">
                <a:solidFill>
                  <a:srgbClr val="000000"/>
                </a:solidFill>
                <a:latin typeface="+mj-lt"/>
              </a:rPr>
              <a:t>/2021/11/05/a-centralizacao-de-compras-nos-municipios-resultara-em-compras-publicas-mais-eficazes/#_ftn1</a:t>
            </a:r>
            <a:endParaRPr lang="pt-BR" sz="110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52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111" y="849322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latin typeface="+mj-lt"/>
                <a:cs typeface="Arial" panose="020B0604020202020204" pitchFamily="34" charset="0"/>
              </a:rPr>
              <a:t>Estrutura Licitatória à Luz da Lei 14.133 – parte 1 e 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11200" y="2038360"/>
            <a:ext cx="1076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  <a:cs typeface="Arial" panose="020B0604020202020204" pitchFamily="34" charset="0"/>
              </a:rPr>
              <a:t>1 Leis Correlacionadas à Lei 14.133/21:</a:t>
            </a:r>
          </a:p>
          <a:p>
            <a:r>
              <a:rPr lang="pt-BR" sz="1400" dirty="0">
                <a:latin typeface="+mj-lt"/>
                <a:cs typeface="Arial" panose="020B0604020202020204" pitchFamily="34" charset="0"/>
              </a:rPr>
              <a:t>a) Lei 8.429/92 - Improbidade Administrativa (LIA)</a:t>
            </a:r>
          </a:p>
          <a:p>
            <a:r>
              <a:rPr lang="pt-BR" sz="1400" dirty="0" err="1">
                <a:latin typeface="+mj-lt"/>
                <a:cs typeface="Arial" panose="020B0604020202020204" pitchFamily="34" charset="0"/>
              </a:rPr>
              <a:t>b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) Lei 12.527/2011 - Acesso à Informação (LAI)</a:t>
            </a:r>
          </a:p>
          <a:p>
            <a:r>
              <a:rPr lang="pt-BR" sz="1400" dirty="0" err="1">
                <a:latin typeface="+mj-lt"/>
                <a:cs typeface="Arial" panose="020B0604020202020204" pitchFamily="34" charset="0"/>
              </a:rPr>
              <a:t>c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) Lei 13.460/2017 – Direitos dos Usuários de Serviços Públicos (DUSP):</a:t>
            </a:r>
          </a:p>
          <a:p>
            <a:r>
              <a:rPr lang="pt-BR" sz="1400" dirty="0" err="1">
                <a:latin typeface="+mj-lt"/>
                <a:cs typeface="Arial" panose="020B0604020202020204" pitchFamily="34" charset="0"/>
              </a:rPr>
              <a:t>d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) Lei 13.709/2018 – Lei Geral de Proteção de Dados (LGPD)</a:t>
            </a:r>
          </a:p>
          <a:p>
            <a:r>
              <a:rPr lang="pt-BR" sz="1400" dirty="0">
                <a:latin typeface="+mj-lt"/>
                <a:cs typeface="Arial" panose="020B0604020202020204" pitchFamily="34" charset="0"/>
              </a:rPr>
              <a:t>2 Fases:</a:t>
            </a:r>
          </a:p>
          <a:p>
            <a:r>
              <a:rPr lang="pt-BR" sz="1400" dirty="0">
                <a:latin typeface="+mj-lt"/>
                <a:cs typeface="Arial" panose="020B0604020202020204" pitchFamily="34" charset="0"/>
              </a:rPr>
              <a:t>a) Preparatória</a:t>
            </a:r>
          </a:p>
          <a:p>
            <a:r>
              <a:rPr lang="pt-BR" sz="1400" dirty="0" err="1">
                <a:latin typeface="+mj-lt"/>
                <a:cs typeface="Arial" panose="020B0604020202020204" pitchFamily="34" charset="0"/>
              </a:rPr>
              <a:t>b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) De divulgação do edital de licitação</a:t>
            </a:r>
          </a:p>
          <a:p>
            <a:r>
              <a:rPr lang="pt-BR" sz="1400" dirty="0" err="1">
                <a:latin typeface="+mj-lt"/>
                <a:cs typeface="Arial" panose="020B0604020202020204" pitchFamily="34" charset="0"/>
              </a:rPr>
              <a:t>c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) De apresentação de propostas e lances, quando for o caso</a:t>
            </a:r>
          </a:p>
          <a:p>
            <a:r>
              <a:rPr lang="pt-BR" sz="1400" dirty="0" err="1">
                <a:latin typeface="+mj-lt"/>
                <a:cs typeface="Arial" panose="020B0604020202020204" pitchFamily="34" charset="0"/>
              </a:rPr>
              <a:t>d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) De julgamento</a:t>
            </a:r>
          </a:p>
          <a:p>
            <a:r>
              <a:rPr lang="pt-BR" sz="1400" dirty="0">
                <a:latin typeface="+mj-lt"/>
                <a:cs typeface="Arial" panose="020B0604020202020204" pitchFamily="34" charset="0"/>
              </a:rPr>
              <a:t>e) De habilitação</a:t>
            </a:r>
          </a:p>
          <a:p>
            <a:r>
              <a:rPr lang="pt-BR" sz="1400" dirty="0" err="1">
                <a:latin typeface="+mj-lt"/>
                <a:cs typeface="Arial" panose="020B0604020202020204" pitchFamily="34" charset="0"/>
              </a:rPr>
              <a:t>f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) Recursal</a:t>
            </a:r>
          </a:p>
          <a:p>
            <a:r>
              <a:rPr lang="pt-BR" sz="1400" dirty="0" err="1">
                <a:latin typeface="+mj-lt"/>
                <a:cs typeface="Arial" panose="020B0604020202020204" pitchFamily="34" charset="0"/>
              </a:rPr>
              <a:t>g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) De homologação</a:t>
            </a:r>
          </a:p>
          <a:p>
            <a:r>
              <a:rPr lang="pt-BR" sz="1400" dirty="0">
                <a:latin typeface="+mj-lt"/>
                <a:cs typeface="Arial" panose="020B0604020202020204" pitchFamily="34" charset="0"/>
              </a:rPr>
              <a:t>3 Modalidades:</a:t>
            </a:r>
          </a:p>
          <a:p>
            <a:r>
              <a:rPr lang="pt-BR" sz="1400" dirty="0">
                <a:latin typeface="+mj-lt"/>
                <a:cs typeface="Arial" panose="020B0604020202020204" pitchFamily="34" charset="0"/>
              </a:rPr>
              <a:t>a) Pregão</a:t>
            </a:r>
          </a:p>
          <a:p>
            <a:r>
              <a:rPr lang="pt-BR" sz="1400" dirty="0" err="1">
                <a:latin typeface="+mj-lt"/>
                <a:cs typeface="Arial" panose="020B0604020202020204" pitchFamily="34" charset="0"/>
              </a:rPr>
              <a:t>b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) Concorrência</a:t>
            </a:r>
          </a:p>
          <a:p>
            <a:r>
              <a:rPr lang="pt-BR" sz="1400" dirty="0" err="1">
                <a:latin typeface="+mj-lt"/>
                <a:cs typeface="Arial" panose="020B0604020202020204" pitchFamily="34" charset="0"/>
              </a:rPr>
              <a:t>c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) Concurso</a:t>
            </a:r>
          </a:p>
          <a:p>
            <a:r>
              <a:rPr lang="pt-BR" sz="1400" dirty="0" err="1">
                <a:latin typeface="+mj-lt"/>
                <a:cs typeface="Arial" panose="020B0604020202020204" pitchFamily="34" charset="0"/>
              </a:rPr>
              <a:t>d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) Leilão</a:t>
            </a:r>
          </a:p>
          <a:p>
            <a:r>
              <a:rPr lang="pt-BR" sz="1400" dirty="0">
                <a:latin typeface="+mj-lt"/>
                <a:cs typeface="Arial" panose="020B0604020202020204" pitchFamily="34" charset="0"/>
              </a:rPr>
              <a:t>e) Diálogo competitivo</a:t>
            </a:r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3A3A4-A358-827D-8FC8-01FEFF3D7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isão superior de uma escada caracol">
            <a:extLst>
              <a:ext uri="{FF2B5EF4-FFF2-40B4-BE49-F238E27FC236}">
                <a16:creationId xmlns:a16="http://schemas.microsoft.com/office/drawing/2014/main" id="{32CA40B1-2D86-B2DE-9811-5FDCB72E7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5" b="55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62681DB-A937-3D05-58B2-B888EA5A59D8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Gestão</a:t>
            </a: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Competência</a:t>
            </a:r>
            <a:endParaRPr lang="en-US" sz="5200" cap="sm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EBC0C56-ACE8-95B8-3D50-B839C4EA9582}"/>
              </a:ext>
            </a:extLst>
          </p:cNvPr>
          <p:cNvSpPr txBox="1"/>
          <p:nvPr/>
        </p:nvSpPr>
        <p:spPr>
          <a:xfrm>
            <a:off x="18496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0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CAF5CE9-44C7-B750-ACFE-17B492AAD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DBFC3BB-DF7B-8F81-DA04-05D7B75C28B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138C43-7EB1-3548-5F64-5CA97184EBBB}"/>
              </a:ext>
            </a:extLst>
          </p:cNvPr>
          <p:cNvSpPr txBox="1"/>
          <p:nvPr/>
        </p:nvSpPr>
        <p:spPr>
          <a:xfrm>
            <a:off x="419093" y="558799"/>
            <a:ext cx="11023600" cy="4851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67"/>
              </a:spcBef>
            </a:pPr>
            <a:r>
              <a:rPr lang="pt-BR" sz="3733" b="1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</a:rPr>
              <a:t>Gestão Por Competência</a:t>
            </a:r>
            <a:endParaRPr lang="pt-BR" sz="2400" b="1" dirty="0">
              <a:solidFill>
                <a:schemeClr val="dk1"/>
              </a:solidFill>
              <a:highlight>
                <a:srgbClr val="FFFFFF"/>
              </a:highlight>
              <a:latin typeface="+mj-lt"/>
            </a:endParaRPr>
          </a:p>
          <a:p>
            <a:pPr algn="just"/>
            <a:endParaRPr lang="pt-BR" sz="2133" dirty="0">
              <a:latin typeface="+mj-lt"/>
            </a:endParaRPr>
          </a:p>
          <a:p>
            <a:pPr algn="just"/>
            <a:endParaRPr lang="pt-BR" sz="2133" dirty="0">
              <a:latin typeface="+mj-lt"/>
            </a:endParaRPr>
          </a:p>
          <a:p>
            <a:pPr algn="just"/>
            <a:r>
              <a:rPr lang="pt-BR" sz="2133" dirty="0">
                <a:solidFill>
                  <a:srgbClr val="222222"/>
                </a:solidFill>
                <a:latin typeface="+mj-lt"/>
              </a:rPr>
              <a:t>Tudo começa com a governança, que </a:t>
            </a:r>
            <a:r>
              <a:rPr lang="pt-BR" sz="2133" b="1" dirty="0">
                <a:solidFill>
                  <a:srgbClr val="FF0000"/>
                </a:solidFill>
                <a:latin typeface="+mj-lt"/>
              </a:rPr>
              <a:t>transmite seus mecanismos de liderança, estratégia e controle em todo o texto</a:t>
            </a:r>
            <a:r>
              <a:rPr lang="pt-BR" sz="2133" dirty="0">
                <a:solidFill>
                  <a:srgbClr val="222222"/>
                </a:solidFill>
                <a:latin typeface="+mj-lt"/>
              </a:rPr>
              <a:t>, a fim de avaliar, direcionar e monitorar a atuação da gestão das contratações públicas para que as aquisições agreguem valor ao negócio fim de cada órgão e entidade pública, </a:t>
            </a:r>
            <a:r>
              <a:rPr lang="pt-BR" sz="2133" b="1" dirty="0">
                <a:solidFill>
                  <a:srgbClr val="FF0000"/>
                </a:solidFill>
                <a:latin typeface="+mj-lt"/>
              </a:rPr>
              <a:t>mantendo um grau de riscos aceitáveis</a:t>
            </a:r>
            <a:r>
              <a:rPr lang="pt-BR" sz="2133" dirty="0">
                <a:solidFill>
                  <a:srgbClr val="222222"/>
                </a:solidFill>
                <a:latin typeface="+mj-lt"/>
              </a:rPr>
              <a:t>. </a:t>
            </a:r>
          </a:p>
          <a:p>
            <a:pPr algn="just"/>
            <a:endParaRPr lang="pt-BR" sz="2133" dirty="0">
              <a:solidFill>
                <a:srgbClr val="222222"/>
              </a:solidFill>
              <a:latin typeface="+mj-lt"/>
            </a:endParaRPr>
          </a:p>
          <a:p>
            <a:pPr algn="just"/>
            <a:r>
              <a:rPr lang="pt-BR" sz="2133" dirty="0">
                <a:solidFill>
                  <a:srgbClr val="222222"/>
                </a:solidFill>
                <a:latin typeface="+mj-lt"/>
              </a:rPr>
              <a:t>Nesse contexto, é certo que o </a:t>
            </a:r>
            <a:r>
              <a:rPr lang="pt-BR" sz="2133" b="1" dirty="0">
                <a:solidFill>
                  <a:srgbClr val="FF0000"/>
                </a:solidFill>
                <a:latin typeface="+mj-lt"/>
              </a:rPr>
              <a:t>aperfeiçoamento da engrenagem das contratações depende do apoio e de investimentos dos responsáveis pela alta direção aos profissionais que ocupam as principais posições da área de contratação.</a:t>
            </a:r>
          </a:p>
          <a:p>
            <a:pPr algn="just"/>
            <a:endParaRPr lang="pt-BR" sz="1600" b="1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pt-BR" sz="2133" dirty="0">
                <a:solidFill>
                  <a:srgbClr val="222222"/>
                </a:solidFill>
                <a:latin typeface="+mj-lt"/>
              </a:rPr>
              <a:t>O Tribunal de Contas da União – TCU proferiu o Acórdão 3.023/2013 - Plenário, indicando a gestão por competências como “instrumento da governança estratégica de pessoas”.</a:t>
            </a:r>
          </a:p>
        </p:txBody>
      </p:sp>
    </p:spTree>
    <p:extLst>
      <p:ext uri="{BB962C8B-B14F-4D97-AF65-F5344CB8AC3E}">
        <p14:creationId xmlns:p14="http://schemas.microsoft.com/office/powerpoint/2010/main" val="3560551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4D9EC35-E781-167C-D930-25324180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784B5CF-098F-CA08-A037-157B6CA57C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84391E1-88A1-1B4E-5C81-5EB4770AA6EB}"/>
              </a:ext>
            </a:extLst>
          </p:cNvPr>
          <p:cNvSpPr txBox="1"/>
          <p:nvPr/>
        </p:nvSpPr>
        <p:spPr>
          <a:xfrm>
            <a:off x="584193" y="546099"/>
            <a:ext cx="110236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67"/>
              </a:spcBef>
            </a:pPr>
            <a:r>
              <a:rPr lang="pt-BR" sz="2800" b="1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</a:rPr>
              <a:t>Gestão Por Competência</a:t>
            </a:r>
            <a:endParaRPr lang="pt-BR" sz="2000" b="1" dirty="0">
              <a:solidFill>
                <a:schemeClr val="dk1"/>
              </a:solidFill>
              <a:highlight>
                <a:srgbClr val="FFFFFF"/>
              </a:highlight>
              <a:latin typeface="+mj-lt"/>
            </a:endParaRPr>
          </a:p>
          <a:p>
            <a:pPr algn="just"/>
            <a:endParaRPr lang="pt-BR" sz="2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latin typeface="+mj-lt"/>
              </a:rPr>
              <a:t>Lei 14.133/21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Art. 7º Caberá à autoridade máxima do órgão ou da entidade, ou a quem as normas de organização administrativa indicarem, promover gestão por competências e designar agentes públicos para o desempenho das funções essenciais à execução desta Lei que preencham os seguintes requisitos:</a:t>
            </a:r>
          </a:p>
          <a:p>
            <a:pPr algn="just"/>
            <a:r>
              <a:rPr lang="pt-BR" sz="2000" dirty="0" err="1">
                <a:latin typeface="+mj-lt"/>
              </a:rPr>
              <a:t>I</a:t>
            </a:r>
            <a:r>
              <a:rPr lang="pt-BR" sz="2000" dirty="0">
                <a:latin typeface="+mj-lt"/>
              </a:rPr>
              <a:t> - sejam,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preferencialmente, servidor efetivo ou empregado público </a:t>
            </a:r>
            <a:r>
              <a:rPr lang="pt-BR" sz="2000" dirty="0">
                <a:latin typeface="+mj-lt"/>
              </a:rPr>
              <a:t>dos quadros permanentes da Administração Pública;</a:t>
            </a:r>
          </a:p>
          <a:p>
            <a:pPr algn="just"/>
            <a:r>
              <a:rPr lang="pt-BR" sz="2000" dirty="0">
                <a:latin typeface="+mj-lt"/>
              </a:rPr>
              <a:t>II - tenham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atribuições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2000" dirty="0">
                <a:latin typeface="+mj-lt"/>
              </a:rPr>
              <a:t>relacionadas a licitações e contratos ou possuam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formação compatível</a:t>
            </a:r>
            <a:r>
              <a:rPr lang="pt-BR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2000" dirty="0">
                <a:latin typeface="+mj-lt"/>
              </a:rPr>
              <a:t>ou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qualificação atestada</a:t>
            </a:r>
            <a:r>
              <a:rPr lang="pt-BR" sz="2000" dirty="0">
                <a:latin typeface="+mj-lt"/>
              </a:rPr>
              <a:t> por certificação profissional emitida por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escola de governo criada e mantida pelo poder público</a:t>
            </a:r>
            <a:r>
              <a:rPr lang="pt-BR" sz="2000" dirty="0">
                <a:latin typeface="+mj-lt"/>
              </a:rPr>
              <a:t>; e</a:t>
            </a:r>
          </a:p>
          <a:p>
            <a:pPr algn="just"/>
            <a:r>
              <a:rPr lang="pt-BR" sz="2000" dirty="0">
                <a:latin typeface="+mj-lt"/>
              </a:rPr>
              <a:t>III - não sejam cônjuge ou companheiro de licitantes ou contratados habituais da Administração nem tenham com eles vínculo de parentesco,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colateral (até tio e sobrinha, primo não) ou por afinidade (sogra e cunhado)</a:t>
            </a:r>
            <a:r>
              <a:rPr lang="pt-BR" sz="2000" dirty="0">
                <a:latin typeface="+mj-lt"/>
              </a:rPr>
              <a:t>,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até o terceiro grau</a:t>
            </a:r>
            <a:r>
              <a:rPr lang="pt-BR" sz="2000" dirty="0">
                <a:latin typeface="+mj-lt"/>
              </a:rPr>
              <a:t>, ou de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natureza técnica, comercial, econômica, financeira, trabalhista e civil</a:t>
            </a:r>
            <a:r>
              <a:rPr lang="pt-BR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132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5307FDB-1DF5-93FC-67DE-F137CA1A5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62C99ED-18E0-8CF6-F712-EB7E111765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92CBCD7-DCE9-FEA8-B946-D15C297C68B7}"/>
              </a:ext>
            </a:extLst>
          </p:cNvPr>
          <p:cNvSpPr txBox="1"/>
          <p:nvPr/>
        </p:nvSpPr>
        <p:spPr>
          <a:xfrm>
            <a:off x="584193" y="546099"/>
            <a:ext cx="11023600" cy="3867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67"/>
              </a:spcBef>
            </a:pPr>
            <a:r>
              <a:rPr lang="pt-BR" sz="3200" b="1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</a:rPr>
              <a:t>Gestão Por Competência</a:t>
            </a:r>
            <a:endParaRPr lang="pt-BR" sz="2133" b="1" dirty="0">
              <a:solidFill>
                <a:schemeClr val="dk1"/>
              </a:solidFill>
              <a:highlight>
                <a:srgbClr val="FFFFFF"/>
              </a:highlight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endParaRPr lang="pt-BR" sz="2133" dirty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O Treinamento e desenvolvimento (T&amp;D) podem tanto aprimorar as competências que um profissional já possui, quanto desenvolver novas. A primeira metodologia tem o condão de proporcionar o aprendizado a curto prazo. Quanto ao segundo processo, utiliza-se em situações de preparação do colaborador para ocupar funções mais complexas, a médio e longo prazo.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Podendo ser relacionadas a habilidades técnicas (hard skills) ou então comportamentais (soft skills).</a:t>
            </a:r>
          </a:p>
        </p:txBody>
      </p:sp>
    </p:spTree>
    <p:extLst>
      <p:ext uri="{BB962C8B-B14F-4D97-AF65-F5344CB8AC3E}">
        <p14:creationId xmlns:p14="http://schemas.microsoft.com/office/powerpoint/2010/main" val="1131668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A45CB58-EDC6-D081-4F64-C470B38EF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75F4C21-AF26-DFEC-215A-9FD5764FD7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48B9307-4A11-2296-C882-AF6DA9539A81}"/>
              </a:ext>
            </a:extLst>
          </p:cNvPr>
          <p:cNvSpPr txBox="1"/>
          <p:nvPr/>
        </p:nvSpPr>
        <p:spPr>
          <a:xfrm>
            <a:off x="584193" y="546100"/>
            <a:ext cx="11023600" cy="407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67"/>
              </a:spcBef>
            </a:pPr>
            <a:r>
              <a:rPr lang="pt-BR" sz="3200" b="1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</a:rPr>
              <a:t>Gestão Por Competência</a:t>
            </a:r>
            <a:endParaRPr lang="pt-BR" sz="2133" b="1" dirty="0">
              <a:solidFill>
                <a:schemeClr val="dk1"/>
              </a:solidFill>
              <a:highlight>
                <a:srgbClr val="FFFFFF"/>
              </a:highlight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endParaRPr lang="pt-BR" sz="2133" dirty="0">
              <a:latin typeface="+mj-lt"/>
            </a:endParaRPr>
          </a:p>
          <a:p>
            <a:pPr algn="just"/>
            <a:endParaRPr lang="pt-BR" sz="2133" dirty="0">
              <a:latin typeface="+mj-lt"/>
            </a:endParaRPr>
          </a:p>
          <a:p>
            <a:pPr algn="just"/>
            <a:r>
              <a:rPr lang="pt-BR" sz="2667" dirty="0">
                <a:latin typeface="+mj-lt"/>
              </a:rPr>
              <a:t>Outro ponto importante, é promover um </a:t>
            </a:r>
            <a:r>
              <a:rPr lang="pt-BR" sz="2667" b="1" dirty="0">
                <a:solidFill>
                  <a:srgbClr val="FF0000"/>
                </a:solidFill>
                <a:latin typeface="+mj-lt"/>
              </a:rPr>
              <a:t>ambiente de aprendizagem organizacional na área de licitações</a:t>
            </a:r>
            <a:r>
              <a:rPr lang="pt-BR" sz="2667" dirty="0">
                <a:latin typeface="+mj-lt"/>
              </a:rPr>
              <a:t>, com o fito de estimular o aprimoramento contínuo dos profissionais envolvidos, </a:t>
            </a:r>
            <a:r>
              <a:rPr lang="pt-BR" sz="2667" b="1" dirty="0">
                <a:solidFill>
                  <a:srgbClr val="FF0000"/>
                </a:solidFill>
                <a:latin typeface="+mj-lt"/>
              </a:rPr>
              <a:t>por meio de programas de treinamento, workshops, webinars, recursos educacionais e outras iniciativas </a:t>
            </a:r>
            <a:r>
              <a:rPr lang="pt-BR" sz="2667" dirty="0">
                <a:latin typeface="+mj-lt"/>
              </a:rPr>
              <a:t>que promovam o desenvolvimento de competências técnicas e habilidades relacionadas à realização do procedimento licitatório. </a:t>
            </a:r>
            <a:endParaRPr lang="pt-BR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1261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AA7FFE1-C648-CD4E-2342-DF96CDDCE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4738978-0116-7223-5DBD-99B40AE797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A0CC06-F2D7-4167-E76E-3FF3A219F36F}"/>
              </a:ext>
            </a:extLst>
          </p:cNvPr>
          <p:cNvSpPr txBox="1"/>
          <p:nvPr/>
        </p:nvSpPr>
        <p:spPr>
          <a:xfrm>
            <a:off x="584193" y="546099"/>
            <a:ext cx="11023600" cy="193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67"/>
              </a:spcBef>
            </a:pPr>
            <a:r>
              <a:rPr lang="pt-BR" sz="3200" b="1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</a:rPr>
              <a:t>Gestão Por Competência</a:t>
            </a:r>
            <a:endParaRPr lang="pt-BR" sz="2133" b="1" dirty="0">
              <a:solidFill>
                <a:schemeClr val="dk1"/>
              </a:solidFill>
              <a:highlight>
                <a:srgbClr val="FFFFFF"/>
              </a:highlight>
              <a:latin typeface="+mj-lt"/>
            </a:endParaRPr>
          </a:p>
          <a:p>
            <a:pPr algn="just"/>
            <a:endParaRPr lang="pt-BR" sz="2400" dirty="0">
              <a:latin typeface="Garamond" panose="02020404030301010803" pitchFamily="18" charset="0"/>
            </a:endParaRPr>
          </a:p>
          <a:p>
            <a:pPr algn="just"/>
            <a:endParaRPr lang="pt-BR" sz="2133" dirty="0">
              <a:latin typeface="Garamond" panose="02020404030301010803" pitchFamily="18" charset="0"/>
            </a:endParaRPr>
          </a:p>
          <a:p>
            <a:pPr algn="just"/>
            <a:endParaRPr lang="pt-BR" sz="2133" dirty="0">
              <a:latin typeface="Garamond" panose="02020404030301010803" pitchFamily="18" charset="0"/>
            </a:endParaRPr>
          </a:p>
          <a:p>
            <a:pPr algn="just"/>
            <a:endParaRPr lang="pt-BR" sz="2133" dirty="0"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DCD2799-4857-5934-719C-77D25E23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197" y="1311798"/>
            <a:ext cx="6849059" cy="489489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46CEAF-3AF0-F000-18FD-ACA4E23C4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149861"/>
            <a:ext cx="10363200" cy="25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6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A187E07-FBEF-DFA9-6736-EBE60B680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21CE8BE-1A31-C95E-75B4-98EC06388C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BBBD741-1966-554A-CD69-D328851B3E1C}"/>
              </a:ext>
            </a:extLst>
          </p:cNvPr>
          <p:cNvSpPr txBox="1"/>
          <p:nvPr/>
        </p:nvSpPr>
        <p:spPr>
          <a:xfrm>
            <a:off x="584193" y="546099"/>
            <a:ext cx="11023600" cy="193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67"/>
              </a:spcBef>
            </a:pPr>
            <a:r>
              <a:rPr lang="pt-BR" sz="3200" b="1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</a:rPr>
              <a:t>Gestão Por Competência</a:t>
            </a:r>
            <a:endParaRPr lang="pt-BR" sz="2133" b="1" dirty="0">
              <a:solidFill>
                <a:schemeClr val="dk1"/>
              </a:solidFill>
              <a:highlight>
                <a:srgbClr val="FFFFFF"/>
              </a:highlight>
              <a:latin typeface="+mj-lt"/>
            </a:endParaRPr>
          </a:p>
          <a:p>
            <a:pPr algn="just"/>
            <a:endParaRPr lang="pt-BR" sz="2400" dirty="0">
              <a:latin typeface="Garamond" panose="02020404030301010803" pitchFamily="18" charset="0"/>
            </a:endParaRPr>
          </a:p>
          <a:p>
            <a:pPr algn="just"/>
            <a:endParaRPr lang="pt-BR" sz="2133" dirty="0">
              <a:latin typeface="Garamond" panose="02020404030301010803" pitchFamily="18" charset="0"/>
            </a:endParaRPr>
          </a:p>
          <a:p>
            <a:pPr algn="just"/>
            <a:endParaRPr lang="pt-BR" sz="2133" dirty="0">
              <a:latin typeface="Garamond" panose="02020404030301010803" pitchFamily="18" charset="0"/>
            </a:endParaRPr>
          </a:p>
          <a:p>
            <a:pPr algn="just"/>
            <a:endParaRPr lang="pt-BR" sz="2133" dirty="0"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7F46D51-F6FB-2F32-73F3-CAB27B975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479" y="1419533"/>
            <a:ext cx="7829132" cy="43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63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19811A9-023C-36EA-E9B5-DA4ECAAC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3652BB6-0855-61D5-9F56-D0E07D37688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AC896F5-D753-D386-9184-544C7030AAE8}"/>
              </a:ext>
            </a:extLst>
          </p:cNvPr>
          <p:cNvSpPr txBox="1"/>
          <p:nvPr/>
        </p:nvSpPr>
        <p:spPr>
          <a:xfrm>
            <a:off x="584193" y="546099"/>
            <a:ext cx="11023600" cy="4113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67"/>
              </a:spcBef>
            </a:pPr>
            <a:r>
              <a:rPr lang="pt-BR" sz="3200" b="1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</a:rPr>
              <a:t>Gestão Por Competência</a:t>
            </a:r>
            <a:endParaRPr lang="pt-BR" sz="2133" b="1" dirty="0">
              <a:solidFill>
                <a:schemeClr val="dk1"/>
              </a:solidFill>
              <a:highlight>
                <a:srgbClr val="FFFFFF"/>
              </a:highlight>
              <a:latin typeface="+mj-lt"/>
            </a:endParaRPr>
          </a:p>
          <a:p>
            <a:pPr algn="just"/>
            <a:endParaRPr lang="pt-BR" sz="2133" dirty="0">
              <a:latin typeface="Garamond" panose="02020404030301010803" pitchFamily="18" charset="0"/>
            </a:endParaRPr>
          </a:p>
          <a:p>
            <a:pPr algn="just"/>
            <a:endParaRPr lang="pt-BR" sz="2133" dirty="0">
              <a:latin typeface="Garamond" panose="02020404030301010803" pitchFamily="18" charset="0"/>
            </a:endParaRPr>
          </a:p>
          <a:p>
            <a:pPr algn="just"/>
            <a:r>
              <a:rPr lang="pt-BR" sz="2133" dirty="0">
                <a:latin typeface="Garamond" panose="02020404030301010803" pitchFamily="18" charset="0"/>
              </a:rPr>
              <a:t>LINDB – Decreto Lei 4.657/42</a:t>
            </a:r>
          </a:p>
          <a:p>
            <a:pPr algn="just"/>
            <a:endParaRPr lang="pt-BR" sz="2133" dirty="0">
              <a:latin typeface="Garamond" panose="02020404030301010803" pitchFamily="18" charset="0"/>
            </a:endParaRPr>
          </a:p>
          <a:p>
            <a:pPr algn="just">
              <a:buNone/>
            </a:pPr>
            <a:r>
              <a:rPr lang="pt-BR" sz="2400" dirty="0">
                <a:latin typeface="Garamond" panose="02020404030301010803" pitchFamily="18" charset="0"/>
              </a:rPr>
              <a:t>Art. 20.  Nas esferas administrativa, controladora e judicial, não se decidirá com base em </a:t>
            </a:r>
            <a:r>
              <a:rPr lang="pt-BR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valores jurídicos abstratos </a:t>
            </a:r>
            <a:r>
              <a:rPr lang="pt-BR" sz="2400" dirty="0">
                <a:latin typeface="Garamond" panose="02020404030301010803" pitchFamily="18" charset="0"/>
              </a:rPr>
              <a:t>sem que sejam consideradas as </a:t>
            </a:r>
            <a:r>
              <a:rPr lang="pt-BR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consequências práticas da decisão.  </a:t>
            </a:r>
            <a:r>
              <a:rPr lang="pt-BR" sz="2400" dirty="0">
                <a:latin typeface="Garamond" panose="02020404030301010803" pitchFamily="18" charset="0"/>
              </a:rPr>
              <a:t>                  </a:t>
            </a:r>
            <a:r>
              <a:rPr lang="pt-BR" sz="2400" dirty="0"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(Incluído pela Lei nº 13.655, de 2018)</a:t>
            </a:r>
            <a:r>
              <a:rPr lang="pt-BR" sz="2400" dirty="0">
                <a:latin typeface="Garamond" panose="02020404030301010803" pitchFamily="18" charset="0"/>
              </a:rPr>
              <a:t>     </a:t>
            </a:r>
            <a:r>
              <a:rPr lang="pt-BR" sz="2400" dirty="0"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(Regulamento)</a:t>
            </a:r>
            <a:endParaRPr lang="pt-BR" sz="2400" dirty="0">
              <a:latin typeface="Garamond" panose="02020404030301010803" pitchFamily="18" charset="0"/>
            </a:endParaRPr>
          </a:p>
          <a:p>
            <a:pPr algn="just"/>
            <a:r>
              <a:rPr lang="pt-BR" sz="2400" dirty="0">
                <a:latin typeface="Garamond" panose="02020404030301010803" pitchFamily="18" charset="0"/>
              </a:rPr>
              <a:t>Parágrafo único. </a:t>
            </a:r>
            <a:r>
              <a:rPr lang="pt-BR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A motivação </a:t>
            </a:r>
            <a:r>
              <a:rPr lang="pt-BR" sz="2400" dirty="0">
                <a:latin typeface="Garamond" panose="02020404030301010803" pitchFamily="18" charset="0"/>
              </a:rPr>
              <a:t>demonstrará a </a:t>
            </a:r>
            <a:r>
              <a:rPr lang="pt-BR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necessidade e a adequação da medida imposta</a:t>
            </a:r>
            <a:r>
              <a:rPr lang="pt-BR" sz="2400" dirty="0">
                <a:latin typeface="Garamond" panose="02020404030301010803" pitchFamily="18" charset="0"/>
              </a:rPr>
              <a:t> ou da invalidação de ato, contrato, ajuste, processo ou norma administrativa, inclusive em face das possíveis alternativas.              </a:t>
            </a:r>
            <a:r>
              <a:rPr lang="pt-BR" sz="2400" dirty="0"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(Incluído pela Lei nº 13.655, de 2018)</a:t>
            </a:r>
            <a:endParaRPr lang="pt-BR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06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88D40-A095-476F-A7C3-9D0FD315E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isão superior de uma escada caracol">
            <a:extLst>
              <a:ext uri="{FF2B5EF4-FFF2-40B4-BE49-F238E27FC236}">
                <a16:creationId xmlns:a16="http://schemas.microsoft.com/office/drawing/2014/main" id="{6E6841E3-ADD7-F86C-2EE2-F585BE08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5" b="55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6E439C3-C798-860A-365A-C9CABDF36E3B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Fases</a:t>
            </a: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Licitação</a:t>
            </a:r>
            <a:endParaRPr lang="en-US" sz="5200" cap="sm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0D90FB-9BE1-7B3E-0291-97353B80DFCE}"/>
              </a:ext>
            </a:extLst>
          </p:cNvPr>
          <p:cNvSpPr txBox="1"/>
          <p:nvPr/>
        </p:nvSpPr>
        <p:spPr>
          <a:xfrm>
            <a:off x="18496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58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01AA3C-436C-F14C-232A-C20BC6EC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5D3BDF9-568E-983B-7544-94BA0755154D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Fases do Processo Licitatório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D79E5CF-197F-A014-8BD7-F2E5DA8F2545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6752E6-64EF-7329-FB82-5C30CA9CE7D2}"/>
              </a:ext>
            </a:extLst>
          </p:cNvPr>
          <p:cNvSpPr txBox="1"/>
          <p:nvPr/>
        </p:nvSpPr>
        <p:spPr>
          <a:xfrm>
            <a:off x="740894" y="2339666"/>
            <a:ext cx="10710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Lei 14.133/21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Art. 17. O processo de licitação observará as seguintes fases, em sequência:</a:t>
            </a:r>
          </a:p>
          <a:p>
            <a:pPr algn="just"/>
            <a:r>
              <a:rPr lang="pt-BR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 – preparatória 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(DFD, ETP, Análise de Risco, TR, Pesquisa de Preços, Contrato e Edital)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II - de divulgação do edital de licitação 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(Prazos previstos na Lei e necessidade de publicar em jornal);</a:t>
            </a: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III - de apresentação de propostas e lances, quando for o caso 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(dispensa eletrônica sem lances)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IV - de julgamento 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( do produto - possibilidade de inversão com o item V);</a:t>
            </a: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V - de habilitação 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(da empresa);</a:t>
            </a: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VI – recursal </a:t>
            </a:r>
            <a:r>
              <a:rPr lang="pt-BR" sz="1400" dirty="0">
                <a:latin typeface="+mj-lt"/>
                <a:cs typeface="Arial" panose="020B0604020202020204" pitchFamily="34" charset="0"/>
              </a:rPr>
              <a:t>(quem julga?);</a:t>
            </a: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VII - de homologação.</a:t>
            </a:r>
          </a:p>
        </p:txBody>
      </p:sp>
    </p:spTree>
    <p:extLst>
      <p:ext uri="{BB962C8B-B14F-4D97-AF65-F5344CB8AC3E}">
        <p14:creationId xmlns:p14="http://schemas.microsoft.com/office/powerpoint/2010/main" val="403216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389766-983B-ABA9-BE72-4B897D617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D200F69-F9A9-7737-39CB-8BB2F440881F}"/>
              </a:ext>
            </a:extLst>
          </p:cNvPr>
          <p:cNvSpPr txBox="1"/>
          <p:nvPr/>
        </p:nvSpPr>
        <p:spPr>
          <a:xfrm>
            <a:off x="395111" y="849322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latin typeface="+mj-lt"/>
                <a:cs typeface="Arial" panose="020B0604020202020204" pitchFamily="34" charset="0"/>
              </a:rPr>
              <a:t>Estrutura Licitatória à Luz da Lei 14.133 – parte 1 e 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65BCFA-9854-E1C8-059C-EB16DCFFC6AB}"/>
              </a:ext>
            </a:extLst>
          </p:cNvPr>
          <p:cNvSpPr txBox="1"/>
          <p:nvPr/>
        </p:nvSpPr>
        <p:spPr>
          <a:xfrm>
            <a:off x="711200" y="2038360"/>
            <a:ext cx="1076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j-lt"/>
                <a:cs typeface="Arial" panose="020B0604020202020204" pitchFamily="34" charset="0"/>
              </a:rPr>
              <a:t>4 Critérios de julgamento:</a:t>
            </a:r>
          </a:p>
          <a:p>
            <a:r>
              <a:rPr lang="pt-BR" sz="2000" dirty="0">
                <a:latin typeface="+mj-lt"/>
                <a:cs typeface="Arial" panose="020B0604020202020204" pitchFamily="34" charset="0"/>
              </a:rPr>
              <a:t>a) Menor preço</a:t>
            </a:r>
          </a:p>
          <a:p>
            <a:r>
              <a:rPr lang="pt-BR" sz="2000" dirty="0" err="1">
                <a:latin typeface="+mj-lt"/>
                <a:cs typeface="Arial" panose="020B0604020202020204" pitchFamily="34" charset="0"/>
              </a:rPr>
              <a:t>b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) Maior desconto</a:t>
            </a:r>
          </a:p>
          <a:p>
            <a:r>
              <a:rPr lang="pt-BR" sz="2000" dirty="0" err="1">
                <a:latin typeface="+mj-lt"/>
                <a:cs typeface="Arial" panose="020B0604020202020204" pitchFamily="34" charset="0"/>
              </a:rPr>
              <a:t>c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) Melhor técnica ou conteúdo artístico</a:t>
            </a:r>
          </a:p>
          <a:p>
            <a:r>
              <a:rPr lang="pt-BR" sz="2000" dirty="0" err="1">
                <a:latin typeface="+mj-lt"/>
                <a:cs typeface="Arial" panose="020B0604020202020204" pitchFamily="34" charset="0"/>
              </a:rPr>
              <a:t>d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) Técnica e preço</a:t>
            </a:r>
          </a:p>
          <a:p>
            <a:r>
              <a:rPr lang="pt-BR" sz="2000" dirty="0">
                <a:latin typeface="+mj-lt"/>
                <a:cs typeface="Arial" panose="020B0604020202020204" pitchFamily="34" charset="0"/>
              </a:rPr>
              <a:t>e) Maior lance, no caso de leilão</a:t>
            </a:r>
          </a:p>
          <a:p>
            <a:r>
              <a:rPr lang="pt-BR" sz="2000" dirty="0" err="1">
                <a:latin typeface="+mj-lt"/>
                <a:cs typeface="Arial" panose="020B0604020202020204" pitchFamily="34" charset="0"/>
              </a:rPr>
              <a:t>f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) Maior retorno econômico</a:t>
            </a:r>
          </a:p>
          <a:p>
            <a:r>
              <a:rPr lang="pt-BR" sz="2000" dirty="0">
                <a:latin typeface="+mj-lt"/>
                <a:cs typeface="Arial" panose="020B0604020202020204" pitchFamily="34" charset="0"/>
              </a:rPr>
              <a:t>5 Contratações Diretas:</a:t>
            </a:r>
          </a:p>
          <a:p>
            <a:r>
              <a:rPr lang="pt-BR" sz="2000" dirty="0">
                <a:latin typeface="+mj-lt"/>
                <a:cs typeface="Arial" panose="020B0604020202020204" pitchFamily="34" charset="0"/>
              </a:rPr>
              <a:t>a) Inexigibilidade</a:t>
            </a:r>
          </a:p>
          <a:p>
            <a:r>
              <a:rPr lang="pt-BR" sz="2000" dirty="0" err="1">
                <a:latin typeface="+mj-lt"/>
                <a:cs typeface="Arial" panose="020B0604020202020204" pitchFamily="34" charset="0"/>
              </a:rPr>
              <a:t>b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) Dispensa</a:t>
            </a:r>
          </a:p>
        </p:txBody>
      </p:sp>
    </p:spTree>
    <p:extLst>
      <p:ext uri="{BB962C8B-B14F-4D97-AF65-F5344CB8AC3E}">
        <p14:creationId xmlns:p14="http://schemas.microsoft.com/office/powerpoint/2010/main" val="2209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Planejamento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C93172-A23F-47C5-90B9-A44047B326E3}"/>
              </a:ext>
            </a:extLst>
          </p:cNvPr>
          <p:cNvSpPr txBox="1"/>
          <p:nvPr/>
        </p:nvSpPr>
        <p:spPr>
          <a:xfrm>
            <a:off x="540886" y="2325890"/>
            <a:ext cx="10710211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Art. 18. A fase preparatória do processo licitatório é caracterizada pelo planejamento e deve compatibilizar-se com o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+mj-lt"/>
              </a:rPr>
              <a:t>plano de contratações anual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de que trata o 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  <a:hlinkClick r:id="rId3"/>
              </a:rPr>
              <a:t>inciso VII do 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  <a:hlinkClick r:id="rId3"/>
              </a:rPr>
              <a:t>caput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  <a:hlinkClick r:id="rId3"/>
              </a:rPr>
              <a:t> do art. 12 desta Lei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, sempre que elaborado, e com as leis orçamentárias, bem como abordar todas as considerações técnicas, mercadológicas e de gestão que podem interferir na contratação, compreendidos:</a:t>
            </a:r>
          </a:p>
          <a:p>
            <a:pPr algn="ctr"/>
            <a:endParaRPr lang="pt-BR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I - a descrição da necessidade da contratação fundamentada em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+mj-lt"/>
              </a:rPr>
              <a:t>estudo técnico preliminar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que caracterize o interesse público envolvido;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0310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Planejamento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C93172-A23F-47C5-90B9-A44047B326E3}"/>
              </a:ext>
            </a:extLst>
          </p:cNvPr>
          <p:cNvSpPr txBox="1"/>
          <p:nvPr/>
        </p:nvSpPr>
        <p:spPr>
          <a:xfrm>
            <a:off x="662184" y="2866979"/>
            <a:ext cx="10710211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0000"/>
                </a:solidFill>
                <a:latin typeface="+mj-lt"/>
              </a:rPr>
              <a:t>Art. 6º (...) XX –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estudo técnico preliminar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: documento constitutivo da primeira etapa do planejamento de uma contratação que caracteriza o interesse público envolvido e a sua melhor solução e dá base ao anteprojeto, ao termo de referência ou ao projeto básico a serem elaborados caso se conclua pela viabilidade da contratação;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9353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Planejamento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C93172-A23F-47C5-90B9-A44047B326E3}"/>
              </a:ext>
            </a:extLst>
          </p:cNvPr>
          <p:cNvSpPr txBox="1"/>
          <p:nvPr/>
        </p:nvSpPr>
        <p:spPr>
          <a:xfrm>
            <a:off x="395112" y="1905926"/>
            <a:ext cx="10710211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+mj-lt"/>
              </a:rPr>
              <a:t>São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obrigatórios</a:t>
            </a:r>
            <a:r>
              <a:rPr lang="pt-BR" sz="2400" b="1" dirty="0">
                <a:latin typeface="+mj-lt"/>
              </a:rPr>
              <a:t> os seguintes elementos do estudo técnico preliminar </a:t>
            </a:r>
            <a:r>
              <a:rPr lang="pt-BR" sz="2400" dirty="0">
                <a:latin typeface="+mj-lt"/>
              </a:rPr>
              <a:t>(nos incisos I, IV, VI, VIII e XIII do § 1º do art. 18): 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descrição da necessidade da contratação; </a:t>
            </a:r>
          </a:p>
          <a:p>
            <a:pPr algn="just"/>
            <a:r>
              <a:rPr lang="pt-BR" sz="2400" dirty="0">
                <a:latin typeface="+mj-lt"/>
              </a:rPr>
              <a:t>estimativas das quantidades para a contratação; </a:t>
            </a:r>
          </a:p>
          <a:p>
            <a:pPr algn="just"/>
            <a:r>
              <a:rPr lang="pt-BR" sz="2400" dirty="0">
                <a:latin typeface="+mj-lt"/>
              </a:rPr>
              <a:t>estimativa do valor da contratação (pode ficar sob sigilo, na forma do art. 24); </a:t>
            </a:r>
          </a:p>
          <a:p>
            <a:pPr algn="just"/>
            <a:r>
              <a:rPr lang="pt-BR" sz="2400" dirty="0">
                <a:latin typeface="+mj-lt"/>
              </a:rPr>
              <a:t>justificativas para o parcelamento ou não da contratação; </a:t>
            </a:r>
          </a:p>
          <a:p>
            <a:pPr algn="just"/>
            <a:r>
              <a:rPr lang="pt-BR" sz="2400" dirty="0">
                <a:latin typeface="+mj-lt"/>
              </a:rPr>
              <a:t>posicionamento conclusivo sobre a adequação da contratação para o atendimento da necessidade a que se destina. </a:t>
            </a:r>
          </a:p>
          <a:p>
            <a:pPr algn="just"/>
            <a:r>
              <a:rPr lang="pt-BR" sz="2400" dirty="0">
                <a:latin typeface="+mj-lt"/>
              </a:rPr>
              <a:t>Os demais elementos não são obrigatórios, mas a Administração deverá demonstrar justificativa para as ausências.</a:t>
            </a:r>
            <a:endParaRPr lang="pt-BR" sz="2400" b="1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1556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Planejamento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C93172-A23F-47C5-90B9-A44047B326E3}"/>
              </a:ext>
            </a:extLst>
          </p:cNvPr>
          <p:cNvSpPr txBox="1"/>
          <p:nvPr/>
        </p:nvSpPr>
        <p:spPr>
          <a:xfrm>
            <a:off x="395112" y="1901219"/>
            <a:ext cx="10710211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effectLst/>
                <a:latin typeface="+mj-lt"/>
              </a:rPr>
              <a:t>Art. 40. O </a:t>
            </a:r>
            <a:r>
              <a:rPr lang="pt-BR" sz="2400" b="1" dirty="0">
                <a:effectLst/>
                <a:latin typeface="+mj-lt"/>
              </a:rPr>
              <a:t>planejamento de compras </a:t>
            </a:r>
            <a:r>
              <a:rPr lang="pt-BR" sz="2400" dirty="0">
                <a:effectLst/>
                <a:latin typeface="+mj-lt"/>
              </a:rPr>
              <a:t>deverá considerar a expectativa de consumo anual e observar o seguinte:</a:t>
            </a:r>
          </a:p>
          <a:p>
            <a:pPr algn="just"/>
            <a:endParaRPr lang="pt-BR" sz="2800" dirty="0">
              <a:effectLst/>
              <a:latin typeface="+mj-lt"/>
            </a:endParaRPr>
          </a:p>
          <a:p>
            <a:pPr algn="just"/>
            <a:r>
              <a:rPr lang="pt-BR" sz="2400" dirty="0">
                <a:effectLst/>
                <a:latin typeface="+mj-lt"/>
              </a:rPr>
              <a:t>I - </a:t>
            </a:r>
            <a:r>
              <a:rPr lang="pt-BR" sz="2400" b="1" dirty="0">
                <a:effectLst/>
                <a:latin typeface="+mj-lt"/>
              </a:rPr>
              <a:t>condições</a:t>
            </a:r>
            <a:r>
              <a:rPr lang="pt-BR" sz="2400" dirty="0">
                <a:effectLst/>
                <a:latin typeface="+mj-lt"/>
              </a:rPr>
              <a:t> de aquisição e pagamento </a:t>
            </a:r>
            <a:r>
              <a:rPr lang="pt-BR" sz="2400" b="1" dirty="0">
                <a:effectLst/>
                <a:latin typeface="+mj-lt"/>
              </a:rPr>
              <a:t>semelhantes às do setor privado;</a:t>
            </a:r>
            <a:endParaRPr lang="pt-BR" sz="2800" b="1" dirty="0">
              <a:effectLst/>
              <a:latin typeface="+mj-lt"/>
            </a:endParaRPr>
          </a:p>
          <a:p>
            <a:pPr algn="just"/>
            <a:r>
              <a:rPr lang="pt-BR" sz="2400" dirty="0">
                <a:effectLst/>
                <a:latin typeface="+mj-lt"/>
              </a:rPr>
              <a:t>II - processamento por meio de </a:t>
            </a:r>
            <a:r>
              <a:rPr lang="pt-BR" sz="2400" b="1" dirty="0">
                <a:effectLst/>
                <a:latin typeface="+mj-lt"/>
              </a:rPr>
              <a:t>sistema de registro de preços</a:t>
            </a:r>
            <a:r>
              <a:rPr lang="pt-BR" sz="2400" dirty="0">
                <a:effectLst/>
                <a:latin typeface="+mj-lt"/>
              </a:rPr>
              <a:t>, quando pertinente;</a:t>
            </a:r>
            <a:endParaRPr lang="pt-BR" sz="2800" dirty="0">
              <a:effectLst/>
              <a:latin typeface="+mj-lt"/>
            </a:endParaRPr>
          </a:p>
          <a:p>
            <a:pPr algn="just"/>
            <a:r>
              <a:rPr lang="pt-BR" sz="2400" dirty="0">
                <a:effectLst/>
                <a:latin typeface="+mj-lt"/>
              </a:rPr>
              <a:t>III - determinação de unidades e quantidades a serem adquiridas em função de consumo e utilização prováveis, cuja estimativa será obtida, sempre que possível, mediante adequadas técnicas quantitativas, admitido o fornecimento contínuo;</a:t>
            </a:r>
            <a:endParaRPr lang="pt-BR" sz="2800" dirty="0">
              <a:effectLst/>
              <a:latin typeface="+mj-lt"/>
            </a:endParaRPr>
          </a:p>
          <a:p>
            <a:pPr algn="just"/>
            <a:r>
              <a:rPr lang="pt-BR" sz="2400" dirty="0">
                <a:effectLst/>
                <a:latin typeface="+mj-lt"/>
              </a:rPr>
              <a:t>IV - condições de guarda e armazenamento que não permitam a deterioração do material;</a:t>
            </a:r>
            <a:endParaRPr lang="pt-BR" sz="2800" dirty="0">
              <a:effectLst/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0610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4B751B-B48C-44DF-1AE1-E7A977A1E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052BBCA-AEEE-1692-10E4-60D2D259E0C3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Fases do Processo Licitatório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74C0C3-3345-C0D4-606A-5239796F60F0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EFB27D-03F4-0F28-A829-F312E7490626}"/>
              </a:ext>
            </a:extLst>
          </p:cNvPr>
          <p:cNvSpPr txBox="1"/>
          <p:nvPr/>
        </p:nvSpPr>
        <p:spPr>
          <a:xfrm>
            <a:off x="740894" y="2339666"/>
            <a:ext cx="10710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Jurisprudência em foco: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Desde que previsto no edital, na fase de </a:t>
            </a:r>
            <a:r>
              <a:rPr lang="pt-BR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julgamento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, o órgão ou entidade licitante poderá, em relação ao licitante provisoriamente vencedor, realizar análise e avaliação da conformidade da proposta, mediante homologação de </a:t>
            </a:r>
            <a:r>
              <a:rPr lang="pt-BR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amostras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pt-BR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exame de conformidade e prova de conceito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, entre outros testes de interesse da Administração, de modo a comprovar sua aderência às especificações definidas no termo de referência ou no projeto básico.</a:t>
            </a:r>
          </a:p>
        </p:txBody>
      </p:sp>
    </p:spTree>
    <p:extLst>
      <p:ext uri="{BB962C8B-B14F-4D97-AF65-F5344CB8AC3E}">
        <p14:creationId xmlns:p14="http://schemas.microsoft.com/office/powerpoint/2010/main" val="4098721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39A4C4-AD19-D4A2-E36B-40A52292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40922F2-1683-C855-91B5-0043328CC06B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Fases do Processo Licitatório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69CA93-97A8-129B-389F-DE0B82D8EA75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0F2B88-456C-119A-816A-36F734CCEA3F}"/>
              </a:ext>
            </a:extLst>
          </p:cNvPr>
          <p:cNvSpPr txBox="1"/>
          <p:nvPr/>
        </p:nvSpPr>
        <p:spPr>
          <a:xfrm>
            <a:off x="740894" y="2104139"/>
            <a:ext cx="10710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Jurisprudência em foco: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A Administração poderá exigir certificação por organização independente acreditada pelo Instituto Nacional de Metrologia, Qualidade e Tecnologia (Inmetro) como condição para aceitação de:</a:t>
            </a:r>
          </a:p>
          <a:p>
            <a:pPr algn="just">
              <a:buNone/>
            </a:pPr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 - estudos, anteprojetos, projetos básicos e projetos executivos;</a:t>
            </a:r>
          </a:p>
          <a:p>
            <a:pPr algn="just">
              <a:buNone/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II - conclusão de fases ou de objetos de contratos;</a:t>
            </a: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III - material e corpo técnico apresentados por empresa para fins de habilitação.</a:t>
            </a:r>
          </a:p>
        </p:txBody>
      </p:sp>
    </p:spTree>
    <p:extLst>
      <p:ext uri="{BB962C8B-B14F-4D97-AF65-F5344CB8AC3E}">
        <p14:creationId xmlns:p14="http://schemas.microsoft.com/office/powerpoint/2010/main" val="695946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B8A57A-0E9D-2140-7F56-D98C11477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5ED1FA2-2CB5-44B6-3895-430BD822EF5F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Fases do Processo Licitatório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766911-E58E-CF55-43FE-FBF4741A7476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F8383E-735F-FFA0-E781-63C4016F45C1}"/>
              </a:ext>
            </a:extLst>
          </p:cNvPr>
          <p:cNvSpPr txBox="1"/>
          <p:nvPr/>
        </p:nvSpPr>
        <p:spPr>
          <a:xfrm>
            <a:off x="740894" y="2104139"/>
            <a:ext cx="10710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Jurisprudência em foco: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É legítima a exigência de certificação, comprovando que o objeto licitado está em conformidade com norma da Associação Brasileira de Normas Técnicas (ABNT), de forma a garantir a qualidade e o desempenho dos produtos a serem adquiridos pela Administração, desde que tal exigência esteja devidamente justificada no processo licitatório.  Acórdão TCU - 898/2021-Plenário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90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6E28A-52EA-5C22-0230-3A6CA8012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E09837-C63B-B1C2-EF72-DC44957846FE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Fases do Processo Licitatório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02EC9C-4121-710B-61AF-0FE086392FDA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93D24A-5B90-473F-FBBE-961BC446CFFE}"/>
              </a:ext>
            </a:extLst>
          </p:cNvPr>
          <p:cNvSpPr txBox="1"/>
          <p:nvPr/>
        </p:nvSpPr>
        <p:spPr>
          <a:xfrm>
            <a:off x="740894" y="2104139"/>
            <a:ext cx="10710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Jurisprudência em foco: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Nas situações em que a Administração não possui condições técnicas para aferir, mediante amostra, a qualidade do produto ofertado, é admitida, como condição para classificação ou como requisito contratual, mas não para habilitação, a utilização de certificações para comprovar a aderência do produto às normas técnicas de qualidade. Acórdão TCU 2583/2014-Plenário</a:t>
            </a:r>
          </a:p>
          <a:p>
            <a:pPr algn="just">
              <a:buNone/>
            </a:pPr>
            <a:endParaRPr lang="pt-BR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75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18A24-423C-FDBD-9010-BE12B29A8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0784EA-79EA-692E-18ED-6B1F01BF4CFE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Fases do Processo Licitatório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C48373-8747-8A15-D69A-FC6D7B355827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F7FC22-2031-EDAD-CD51-BB70FA0FBD2E}"/>
              </a:ext>
            </a:extLst>
          </p:cNvPr>
          <p:cNvSpPr txBox="1"/>
          <p:nvPr/>
        </p:nvSpPr>
        <p:spPr>
          <a:xfrm>
            <a:off x="740894" y="2104139"/>
            <a:ext cx="10710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Jurisprudência em foco: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Nas intenções de recurso, o pregoeiro deve analisar somente os pressupostos de sucumbência, tempestividade, legitimidade, interesse e motivação, abstendo-se de examinar o mérito. Acórdão TCU 339/2010-Plenário</a:t>
            </a:r>
          </a:p>
        </p:txBody>
      </p:sp>
    </p:spTree>
    <p:extLst>
      <p:ext uri="{BB962C8B-B14F-4D97-AF65-F5344CB8AC3E}">
        <p14:creationId xmlns:p14="http://schemas.microsoft.com/office/powerpoint/2010/main" val="2693114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62D257-E3EF-8823-9BC0-19D556AF7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024E7FB-8718-ADC1-C376-05805CF1F2F1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Fases do Processo Licitatório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3DC41A-8537-5B1E-DCD1-2C46BEAF3870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0A51B1-256E-399D-7725-3F5F90B6C19B}"/>
              </a:ext>
            </a:extLst>
          </p:cNvPr>
          <p:cNvSpPr txBox="1"/>
          <p:nvPr/>
        </p:nvSpPr>
        <p:spPr>
          <a:xfrm>
            <a:off x="740894" y="2104139"/>
            <a:ext cx="10710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Jurisprudência em foco: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É ilegal, na fase de habilitação, a exigência de apresentação de laudos, testes ou certificados relativos à qualidade dos produtos licitados, por não se inserir no rol do art. 30 da Lei 8.666/1993. Admite-se tal exigência, desde que prevista no instrumento convocatório, somente na etapa de julgamento das propostas e apenas para o licitante provisoriamente classificado em primeiro lugar, ao qual deve ser concedido prazo suficiente para a obtenção da documentação. Acórdão 966/2022-Plenário | Relator: BENJAMIN ZYMLER</a:t>
            </a:r>
          </a:p>
        </p:txBody>
      </p:sp>
    </p:spTree>
    <p:extLst>
      <p:ext uri="{BB962C8B-B14F-4D97-AF65-F5344CB8AC3E}">
        <p14:creationId xmlns:p14="http://schemas.microsoft.com/office/powerpoint/2010/main" val="51685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03147B-85DB-14CB-D9A3-7BFEF8371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E5D2CA-5CC2-E44A-F95D-C1EBA18183E5}"/>
              </a:ext>
            </a:extLst>
          </p:cNvPr>
          <p:cNvSpPr txBox="1"/>
          <p:nvPr/>
        </p:nvSpPr>
        <p:spPr>
          <a:xfrm>
            <a:off x="395111" y="849322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latin typeface="+mj-lt"/>
                <a:cs typeface="Arial" panose="020B0604020202020204" pitchFamily="34" charset="0"/>
              </a:rPr>
              <a:t>Estrutura Licitatória à Luz da Lei 14.133 – parte 1 e 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8C0C62-11C0-1DDD-1F9A-E88F571E0610}"/>
              </a:ext>
            </a:extLst>
          </p:cNvPr>
          <p:cNvSpPr txBox="1"/>
          <p:nvPr/>
        </p:nvSpPr>
        <p:spPr>
          <a:xfrm>
            <a:off x="711200" y="2038360"/>
            <a:ext cx="1076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j-lt"/>
                <a:cs typeface="Arial" panose="020B0604020202020204" pitchFamily="34" charset="0"/>
              </a:rPr>
              <a:t>Estrutura Licitatória à Luz da Lei 14.133 (aula 02)</a:t>
            </a:r>
          </a:p>
          <a:p>
            <a:r>
              <a:rPr lang="pt-BR" sz="2000" dirty="0">
                <a:latin typeface="+mj-lt"/>
                <a:cs typeface="Arial" panose="020B0604020202020204" pitchFamily="34" charset="0"/>
              </a:rPr>
              <a:t>1 Procedimentos Auxiliares:</a:t>
            </a:r>
          </a:p>
          <a:p>
            <a:r>
              <a:rPr lang="pt-BR" sz="2000" dirty="0">
                <a:latin typeface="+mj-lt"/>
                <a:cs typeface="Arial" panose="020B0604020202020204" pitchFamily="34" charset="0"/>
              </a:rPr>
              <a:t>a) Credenciamento</a:t>
            </a:r>
          </a:p>
          <a:p>
            <a:r>
              <a:rPr lang="pt-BR" sz="2000" dirty="0" err="1">
                <a:latin typeface="+mj-lt"/>
                <a:cs typeface="Arial" panose="020B0604020202020204" pitchFamily="34" charset="0"/>
              </a:rPr>
              <a:t>b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) Pré-qualificação</a:t>
            </a:r>
          </a:p>
          <a:p>
            <a:r>
              <a:rPr lang="pt-BR" sz="2000" dirty="0" err="1">
                <a:latin typeface="+mj-lt"/>
                <a:cs typeface="Arial" panose="020B0604020202020204" pitchFamily="34" charset="0"/>
              </a:rPr>
              <a:t>c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) Procedimento de manifestação de interesse</a:t>
            </a:r>
          </a:p>
          <a:p>
            <a:r>
              <a:rPr lang="pt-BR" sz="2000" dirty="0" err="1">
                <a:latin typeface="+mj-lt"/>
                <a:cs typeface="Arial" panose="020B0604020202020204" pitchFamily="34" charset="0"/>
              </a:rPr>
              <a:t>d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) Sistema de registro de preços</a:t>
            </a:r>
          </a:p>
          <a:p>
            <a:r>
              <a:rPr lang="pt-BR" sz="2000" dirty="0">
                <a:latin typeface="+mj-lt"/>
                <a:cs typeface="Arial" panose="020B0604020202020204" pitchFamily="34" charset="0"/>
              </a:rPr>
              <a:t>e) Registro cadastral</a:t>
            </a:r>
          </a:p>
          <a:p>
            <a:r>
              <a:rPr lang="pt-BR" sz="2000" dirty="0">
                <a:latin typeface="+mj-lt"/>
                <a:cs typeface="Arial" panose="020B0604020202020204" pitchFamily="34" charset="0"/>
              </a:rPr>
              <a:t>2 Alienações:</a:t>
            </a:r>
          </a:p>
          <a:p>
            <a:r>
              <a:rPr lang="pt-BR" sz="2000" dirty="0">
                <a:latin typeface="+mj-lt"/>
                <a:cs typeface="Arial" panose="020B0604020202020204" pitchFamily="34" charset="0"/>
              </a:rPr>
              <a:t>a) Bens Imóveis</a:t>
            </a:r>
          </a:p>
          <a:p>
            <a:r>
              <a:rPr lang="pt-BR" sz="2000" dirty="0" err="1">
                <a:latin typeface="+mj-lt"/>
                <a:cs typeface="Arial" panose="020B0604020202020204" pitchFamily="34" charset="0"/>
              </a:rPr>
              <a:t>b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) Bens Móveis</a:t>
            </a:r>
          </a:p>
          <a:p>
            <a:r>
              <a:rPr lang="pt-BR" sz="2000" dirty="0" err="1">
                <a:latin typeface="+mj-lt"/>
                <a:cs typeface="Arial" panose="020B0604020202020204" pitchFamily="34" charset="0"/>
              </a:rPr>
              <a:t>c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) Autorização legislativa</a:t>
            </a:r>
          </a:p>
          <a:p>
            <a:r>
              <a:rPr lang="pt-BR" sz="2000" dirty="0" err="1">
                <a:latin typeface="+mj-lt"/>
                <a:cs typeface="Arial" panose="020B0604020202020204" pitchFamily="34" charset="0"/>
              </a:rPr>
              <a:t>d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) Licitação</a:t>
            </a:r>
          </a:p>
        </p:txBody>
      </p:sp>
    </p:spTree>
    <p:extLst>
      <p:ext uri="{BB962C8B-B14F-4D97-AF65-F5344CB8AC3E}">
        <p14:creationId xmlns:p14="http://schemas.microsoft.com/office/powerpoint/2010/main" val="895975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ACAE93-500C-2632-4F59-A49C3E09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DBF7B34-C404-A90D-7CB9-B7FC2A1F79E8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Fases do Processo Licitatório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17DD24F-8396-C510-CD54-F52806DC729F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6ABFEB-F22A-F4A5-E7E3-CF6F8B27779C}"/>
              </a:ext>
            </a:extLst>
          </p:cNvPr>
          <p:cNvSpPr txBox="1"/>
          <p:nvPr/>
        </p:nvSpPr>
        <p:spPr>
          <a:xfrm>
            <a:off x="740894" y="2104139"/>
            <a:ext cx="1071021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Doutrina em foco: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Se o recurso fosse de alçada do pregoeiro, ele não se chamaria recurso, mas pedido de reconsideração. A reconsideração é dirigida ao sujeito que praticou o ato. O recurso é dirigido a outra pessoa que não aquele que praticou o ato recorrido, à autoridade superior ao pregoeiro. Pois bem, como o pregoeiro não tem competência para decidir o recurso, apenas, se for o caso, rever a sua posição, ele não exerce qualquer juízo de admissibilidade sobre o mérito.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latin typeface="+mj-lt"/>
                <a:cs typeface="Arial" panose="020B0604020202020204" pitchFamily="34" charset="0"/>
              </a:rPr>
              <a:t>NIEBUHR, Joel de Menezes. Pregão presencial e eletrônico. 8. ed. Belo Horizonte: Fórum, 2020.</a:t>
            </a:r>
          </a:p>
        </p:txBody>
      </p:sp>
    </p:spTree>
    <p:extLst>
      <p:ext uri="{BB962C8B-B14F-4D97-AF65-F5344CB8AC3E}">
        <p14:creationId xmlns:p14="http://schemas.microsoft.com/office/powerpoint/2010/main" val="3340291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Visão microscópica de células">
            <a:extLst>
              <a:ext uri="{FF2B5EF4-FFF2-40B4-BE49-F238E27FC236}">
                <a16:creationId xmlns:a16="http://schemas.microsoft.com/office/drawing/2014/main" id="{883DA81C-C0F2-8FF0-C632-A28013F87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993840" y="7193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Modalidades</a:t>
            </a: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Procedimentos</a:t>
            </a: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auxiliares</a:t>
            </a:r>
            <a:endParaRPr lang="en-US" sz="5200" cap="sm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96887" y="2562962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49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045" y="1055090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Modalidades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Procedimentos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auxiliares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C93172-A23F-47C5-90B9-A44047B326E3}"/>
              </a:ext>
            </a:extLst>
          </p:cNvPr>
          <p:cNvSpPr txBox="1"/>
          <p:nvPr/>
        </p:nvSpPr>
        <p:spPr>
          <a:xfrm>
            <a:off x="503828" y="1746122"/>
            <a:ext cx="1071021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</a:rPr>
              <a:t>Art. 28. São modalidades de licitação: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I – pregão </a:t>
            </a:r>
            <a:r>
              <a:rPr lang="pt-BR" sz="1600" dirty="0">
                <a:latin typeface="+mj-lt"/>
              </a:rPr>
              <a:t>(bens e serviços comuns – menor preço ou menor desconto);</a:t>
            </a:r>
          </a:p>
          <a:p>
            <a:pPr algn="just"/>
            <a:r>
              <a:rPr lang="pt-BR" sz="2400" dirty="0">
                <a:latin typeface="+mj-lt"/>
              </a:rPr>
              <a:t>II – concorrência </a:t>
            </a:r>
            <a:r>
              <a:rPr lang="pt-BR" sz="1600" dirty="0">
                <a:latin typeface="+mj-lt"/>
              </a:rPr>
              <a:t>(bens e serviços especiais e de obras e serviços comuns e especiais de engenharia – menor preço, técnica e conteúdo artístico, técnica e preço, retorno econômico, maior desconto)</a:t>
            </a:r>
          </a:p>
          <a:p>
            <a:pPr algn="just"/>
            <a:r>
              <a:rPr lang="pt-BR" sz="2400" dirty="0">
                <a:latin typeface="+mj-lt"/>
              </a:rPr>
              <a:t>III – concurso </a:t>
            </a:r>
            <a:r>
              <a:rPr lang="pt-BR" sz="1600" dirty="0">
                <a:latin typeface="+mj-lt"/>
              </a:rPr>
              <a:t>(escolha de trabalho técnico, científico ou artístico – melhor técnica)</a:t>
            </a:r>
          </a:p>
          <a:p>
            <a:pPr algn="just"/>
            <a:r>
              <a:rPr lang="pt-BR" sz="2400" dirty="0">
                <a:latin typeface="+mj-lt"/>
              </a:rPr>
              <a:t>IV – leilão </a:t>
            </a:r>
            <a:r>
              <a:rPr lang="pt-BR" sz="1600" dirty="0">
                <a:latin typeface="+mj-lt"/>
              </a:rPr>
              <a:t>(alienação de bens imóveis ou de bens móveis inservíveis ou legalmente apreendidos a quem oferecer o maior lance);</a:t>
            </a:r>
          </a:p>
          <a:p>
            <a:pPr algn="just"/>
            <a:r>
              <a:rPr lang="pt-BR" sz="2400" dirty="0">
                <a:latin typeface="+mj-lt"/>
              </a:rPr>
              <a:t>V - diálogo competitivo </a:t>
            </a:r>
            <a:r>
              <a:rPr lang="pt-BR" sz="1600" dirty="0">
                <a:latin typeface="+mj-lt"/>
              </a:rPr>
              <a:t>(contratação de obras, serviços e compras em que a Administração Pública realiza diálogos com licitantes previamente selecionados mediante critérios objetivos, com o intuito de desenvolver uma ou mais alternativas capazes de atender às suas necessidades, devendo os licitantes apresentar proposta final após o encerramento dos diálogos);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§ 1º Além das modalidades referidas no caput deste artigo, a Administração pode servir-se dos procedimentos auxiliares previstos no art. 78 desta Lei.</a:t>
            </a:r>
            <a:endParaRPr lang="pt-BR" sz="2800" dirty="0">
              <a:latin typeface="+mj-lt"/>
            </a:endParaRP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77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940903" y="2293419"/>
            <a:ext cx="2992794" cy="22688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cap="sm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Modalidades</a:t>
            </a:r>
            <a:r>
              <a:rPr lang="en-US" sz="3600" kern="12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sm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Procedimentos</a:t>
            </a:r>
            <a:r>
              <a:rPr lang="en-US" sz="36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cap="sm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auxiliares</a:t>
            </a:r>
            <a:endParaRPr lang="en-US" sz="3600" kern="1200" cap="sm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49AFE6-5E86-0855-D36A-3128BC10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571618"/>
            <a:ext cx="6780700" cy="371243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16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045" y="1055090"/>
            <a:ext cx="11401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Procedimentos Auxiliares</a:t>
            </a: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C93172-A23F-47C5-90B9-A44047B326E3}"/>
              </a:ext>
            </a:extLst>
          </p:cNvPr>
          <p:cNvSpPr txBox="1"/>
          <p:nvPr/>
        </p:nvSpPr>
        <p:spPr>
          <a:xfrm>
            <a:off x="503828" y="1880327"/>
            <a:ext cx="1118434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+mj-lt"/>
                <a:cs typeface="Arial" panose="020B0604020202020204" pitchFamily="34" charset="0"/>
              </a:rPr>
              <a:t>A Lei 14.133/2021 inova ao prever procedimentos auxiliares às licitações e contratações, que serão utilizados em situações específicas, analisadas a seguir. É importante ressaltar que tais procedimentos auxiliares não se confundem com modalidades de licitação.</a:t>
            </a: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pt-BR" sz="1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1400" dirty="0">
                <a:latin typeface="+mj-lt"/>
                <a:cs typeface="Arial" panose="020B0604020202020204" pitchFamily="34" charset="0"/>
              </a:rPr>
              <a:t>Comentários à nova lei de licitações e contratos administrativos [recurso eletrônico] / Flávia Campos. -Indaiatuba, SP : Editora Foco, 2021.  </a:t>
            </a:r>
            <a:endParaRPr lang="pt-BR" sz="1200" b="0" i="0" dirty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645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Modalidades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200" cap="small" dirty="0" err="1">
                <a:latin typeface="+mj-lt"/>
                <a:ea typeface="+mj-ea"/>
                <a:cs typeface="+mj-cs"/>
              </a:rPr>
              <a:t>Procedimentos</a:t>
            </a:r>
            <a:r>
              <a:rPr lang="en-US" sz="3200" cap="small" dirty="0">
                <a:latin typeface="+mj-lt"/>
                <a:ea typeface="+mj-ea"/>
                <a:cs typeface="+mj-cs"/>
              </a:rPr>
              <a:t> </a:t>
            </a:r>
            <a:r>
              <a:rPr lang="en-US" sz="3200" cap="small" dirty="0" err="1">
                <a:latin typeface="+mj-lt"/>
                <a:ea typeface="+mj-ea"/>
                <a:cs typeface="+mj-cs"/>
              </a:rPr>
              <a:t>auxiliares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C93172-A23F-47C5-90B9-A44047B326E3}"/>
              </a:ext>
            </a:extLst>
          </p:cNvPr>
          <p:cNvSpPr txBox="1"/>
          <p:nvPr/>
        </p:nvSpPr>
        <p:spPr>
          <a:xfrm>
            <a:off x="395112" y="1484866"/>
            <a:ext cx="107102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</a:rPr>
              <a:t>Art. 78. São procedimentos auxiliares das licitações e das contratações regidas por esta Lei: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I – credenciamento </a:t>
            </a:r>
            <a:r>
              <a:rPr lang="pt-BR" sz="1600" dirty="0">
                <a:latin typeface="+mj-lt"/>
              </a:rPr>
              <a:t>(chamamento público em que a Administração Pública convoca interessados em prestar serviços ou fornecer bens para que, preenchidos os requisitos necessários, se credenciem no órgão ou na entidade para executar o objeto quando convocados);</a:t>
            </a:r>
          </a:p>
          <a:p>
            <a:pPr algn="just"/>
            <a:r>
              <a:rPr lang="pt-BR" sz="2400" dirty="0">
                <a:latin typeface="+mj-lt"/>
              </a:rPr>
              <a:t>II - pré-qualificação </a:t>
            </a:r>
            <a:r>
              <a:rPr lang="pt-BR" sz="1600" dirty="0">
                <a:latin typeface="+mj-lt"/>
              </a:rPr>
              <a:t>(procedimento seletivo prévio à licitação, convocado por meio de edital, destinado à análise das condições de habilitação, total ou parcial, dos interessados ou do objeto);</a:t>
            </a:r>
          </a:p>
          <a:p>
            <a:pPr algn="just"/>
            <a:r>
              <a:rPr lang="pt-BR" sz="2400" dirty="0">
                <a:latin typeface="+mj-lt"/>
              </a:rPr>
              <a:t>III - procedimento de manifestação de interesse </a:t>
            </a:r>
            <a:r>
              <a:rPr lang="pt-BR" sz="1600" dirty="0">
                <a:latin typeface="+mj-lt"/>
              </a:rPr>
              <a:t>(A Administração poderá solicitar à iniciativa privada, mediante procedimento aberto de manifestação de interesse a ser iniciado com a publicação de edital de chamamento público, a propositura e a realização de estudos, investigações, levantamentos e projetos de soluções inovadoras que contribuam com questões de relevância pública, na forma de regulamento)</a:t>
            </a:r>
            <a:r>
              <a:rPr lang="pt-BR" sz="2400" dirty="0">
                <a:latin typeface="+mj-lt"/>
              </a:rPr>
              <a:t>;</a:t>
            </a: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01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Modalidades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200" cap="small" dirty="0" err="1">
                <a:latin typeface="+mj-lt"/>
                <a:ea typeface="+mj-ea"/>
                <a:cs typeface="+mj-cs"/>
              </a:rPr>
              <a:t>Procedimentos</a:t>
            </a:r>
            <a:r>
              <a:rPr lang="en-US" sz="3200" cap="small" dirty="0">
                <a:latin typeface="+mj-lt"/>
                <a:ea typeface="+mj-ea"/>
                <a:cs typeface="+mj-cs"/>
              </a:rPr>
              <a:t> </a:t>
            </a:r>
            <a:r>
              <a:rPr lang="en-US" sz="3200" cap="small" dirty="0" err="1">
                <a:latin typeface="+mj-lt"/>
                <a:ea typeface="+mj-ea"/>
                <a:cs typeface="+mj-cs"/>
              </a:rPr>
              <a:t>auxiliares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C93172-A23F-47C5-90B9-A44047B326E3}"/>
              </a:ext>
            </a:extLst>
          </p:cNvPr>
          <p:cNvSpPr txBox="1"/>
          <p:nvPr/>
        </p:nvSpPr>
        <p:spPr>
          <a:xfrm>
            <a:off x="395112" y="1484866"/>
            <a:ext cx="1071021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</a:rPr>
              <a:t>Art. 78. São procedimentos auxiliares das licitações e das contratações regidas por esta Lei: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IV - sistema de registro de preços </a:t>
            </a:r>
            <a:r>
              <a:rPr lang="pt-BR" sz="1600" dirty="0">
                <a:latin typeface="+mj-lt"/>
              </a:rPr>
              <a:t>(conjunto de procedimentos para realização, mediante contratação direta ou licitação nas modalidades pregão ou concorrência, de registro formal de preços relativos a prestação de serviços, a obras e a aquisição e locação de bens para contratações futuras);</a:t>
            </a:r>
          </a:p>
          <a:p>
            <a:pPr algn="just"/>
            <a:r>
              <a:rPr lang="pt-BR" sz="2400" dirty="0">
                <a:latin typeface="+mj-lt"/>
              </a:rPr>
              <a:t>V - registro cadastral </a:t>
            </a:r>
            <a:r>
              <a:rPr lang="pt-BR" sz="1600" dirty="0">
                <a:latin typeface="+mj-lt"/>
              </a:rPr>
              <a:t>(os órgãos e entidades da Administração Pública deverão utilizar o sistema de registro cadastral unificado disponível no Portal Nacional de Contratações Públicas (PNCP), para efeito de cadastro unificado de licitantes, na forma disposta em regulamento).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§ 1º Os procedimentos auxiliares de que trata o caput deste artigo obedecerão a critérios claros e objetivos definidos em regulamento.</a:t>
            </a:r>
          </a:p>
          <a:p>
            <a:pPr algn="just"/>
            <a:r>
              <a:rPr lang="pt-BR" sz="2400" dirty="0">
                <a:latin typeface="+mj-lt"/>
              </a:rPr>
              <a:t>§ 2º O julgamento que decorrer dos procedimentos auxiliares das licitações previstos nos incisos II e III do caput deste artigo seguirá o mesmo procedimento das licitações.</a:t>
            </a:r>
            <a:endParaRPr lang="pt-BR" sz="2800" dirty="0">
              <a:latin typeface="+mj-lt"/>
            </a:endParaRP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024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Critérios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julgamento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C93172-A23F-47C5-90B9-A44047B326E3}"/>
              </a:ext>
            </a:extLst>
          </p:cNvPr>
          <p:cNvSpPr txBox="1"/>
          <p:nvPr/>
        </p:nvSpPr>
        <p:spPr>
          <a:xfrm>
            <a:off x="395112" y="1790419"/>
            <a:ext cx="107102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+mj-lt"/>
              </a:rPr>
              <a:t>Art. 33. O julgamento das propostas será realizado de acordo com os seguintes critérios: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I - menor preço;</a:t>
            </a:r>
          </a:p>
          <a:p>
            <a:pPr algn="just"/>
            <a:r>
              <a:rPr lang="pt-BR" sz="2400" dirty="0">
                <a:latin typeface="+mj-lt"/>
              </a:rPr>
              <a:t>II - maior desconto;</a:t>
            </a:r>
          </a:p>
          <a:p>
            <a:pPr algn="just"/>
            <a:r>
              <a:rPr lang="pt-BR" sz="2400" dirty="0">
                <a:latin typeface="+mj-lt"/>
              </a:rPr>
              <a:t>III - melhor técnica ou conteúdo artístico;</a:t>
            </a:r>
          </a:p>
          <a:p>
            <a:pPr algn="just"/>
            <a:r>
              <a:rPr lang="pt-BR" sz="2400" dirty="0">
                <a:latin typeface="+mj-lt"/>
              </a:rPr>
              <a:t>IV - técnica e preço;</a:t>
            </a:r>
          </a:p>
          <a:p>
            <a:pPr algn="just"/>
            <a:r>
              <a:rPr lang="pt-BR" sz="2400" dirty="0">
                <a:latin typeface="+mj-lt"/>
              </a:rPr>
              <a:t>V - maior lance, no caso de leilão;</a:t>
            </a:r>
          </a:p>
          <a:p>
            <a:pPr algn="just"/>
            <a:r>
              <a:rPr lang="pt-BR" sz="2400" dirty="0">
                <a:latin typeface="+mj-lt"/>
              </a:rPr>
              <a:t>VI - maior retorno econômico.</a:t>
            </a:r>
            <a:endParaRPr lang="pt-BR" sz="2800" dirty="0">
              <a:latin typeface="+mj-lt"/>
            </a:endParaRP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24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cap="sm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Critérios de julgamento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E3DE66-ED53-5A97-28E2-78305CDEA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785" y="1035050"/>
            <a:ext cx="5333381" cy="42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19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5336D-158A-9F33-F44C-74AC34843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isão superior de uma escada caracol">
            <a:extLst>
              <a:ext uri="{FF2B5EF4-FFF2-40B4-BE49-F238E27FC236}">
                <a16:creationId xmlns:a16="http://schemas.microsoft.com/office/drawing/2014/main" id="{E63DEB3D-25D3-C397-B8FC-410278E19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5" b="55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2F2581A-F675-01EC-464E-0372D1980144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Registro</a:t>
            </a: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Preços</a:t>
            </a:r>
            <a:endParaRPr lang="en-US" sz="5200" cap="sm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2FC71A7-F06C-76D3-43BF-98F5A6CD4EFF}"/>
              </a:ext>
            </a:extLst>
          </p:cNvPr>
          <p:cNvSpPr txBox="1"/>
          <p:nvPr/>
        </p:nvSpPr>
        <p:spPr>
          <a:xfrm>
            <a:off x="18496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0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2627C9-1EA2-2A8C-2714-949BCCA10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2BA7C0-B8F8-CA20-91A0-992999501AB6}"/>
              </a:ext>
            </a:extLst>
          </p:cNvPr>
          <p:cNvSpPr txBox="1"/>
          <p:nvPr/>
        </p:nvSpPr>
        <p:spPr>
          <a:xfrm>
            <a:off x="395111" y="849322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latin typeface="+mj-lt"/>
                <a:cs typeface="Arial" panose="020B0604020202020204" pitchFamily="34" charset="0"/>
              </a:rPr>
              <a:t>Estrutura Licitatória à Luz da Lei 14.133 – parte 1 e 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546344-ED74-37FE-74BD-18874435FA84}"/>
              </a:ext>
            </a:extLst>
          </p:cNvPr>
          <p:cNvSpPr txBox="1"/>
          <p:nvPr/>
        </p:nvSpPr>
        <p:spPr>
          <a:xfrm>
            <a:off x="711200" y="1761361"/>
            <a:ext cx="1076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+mj-lt"/>
                <a:cs typeface="Arial" panose="020B0604020202020204" pitchFamily="34" charset="0"/>
              </a:rPr>
              <a:t>3 Contratos:</a:t>
            </a:r>
          </a:p>
          <a:p>
            <a:r>
              <a:rPr lang="pt-BR" dirty="0">
                <a:latin typeface="+mj-lt"/>
                <a:cs typeface="Arial" panose="020B0604020202020204" pitchFamily="34" charset="0"/>
              </a:rPr>
              <a:t>a) Formalização</a:t>
            </a:r>
          </a:p>
          <a:p>
            <a:r>
              <a:rPr lang="pt-BR" dirty="0" err="1">
                <a:latin typeface="+mj-lt"/>
                <a:cs typeface="Arial" panose="020B0604020202020204" pitchFamily="34" charset="0"/>
              </a:rPr>
              <a:t>b</a:t>
            </a:r>
            <a:r>
              <a:rPr lang="pt-BR" dirty="0">
                <a:latin typeface="+mj-lt"/>
                <a:cs typeface="Arial" panose="020B0604020202020204" pitchFamily="34" charset="0"/>
              </a:rPr>
              <a:t>) Duração</a:t>
            </a:r>
          </a:p>
          <a:p>
            <a:r>
              <a:rPr lang="pt-BR" dirty="0" err="1">
                <a:latin typeface="+mj-lt"/>
                <a:cs typeface="Arial" panose="020B0604020202020204" pitchFamily="34" charset="0"/>
              </a:rPr>
              <a:t>c</a:t>
            </a:r>
            <a:r>
              <a:rPr lang="pt-BR" dirty="0">
                <a:latin typeface="+mj-lt"/>
                <a:cs typeface="Arial" panose="020B0604020202020204" pitchFamily="34" charset="0"/>
              </a:rPr>
              <a:t>) Execução</a:t>
            </a:r>
          </a:p>
          <a:p>
            <a:r>
              <a:rPr lang="pt-BR" dirty="0" err="1">
                <a:latin typeface="+mj-lt"/>
                <a:cs typeface="Arial" panose="020B0604020202020204" pitchFamily="34" charset="0"/>
              </a:rPr>
              <a:t>d</a:t>
            </a:r>
            <a:r>
              <a:rPr lang="pt-BR" dirty="0">
                <a:latin typeface="+mj-lt"/>
                <a:cs typeface="Arial" panose="020B0604020202020204" pitchFamily="34" charset="0"/>
              </a:rPr>
              <a:t>) Aditivos</a:t>
            </a:r>
          </a:p>
          <a:p>
            <a:r>
              <a:rPr lang="pt-BR" dirty="0">
                <a:latin typeface="+mj-lt"/>
                <a:cs typeface="Arial" panose="020B0604020202020204" pitchFamily="34" charset="0"/>
              </a:rPr>
              <a:t>e) Extinção</a:t>
            </a:r>
          </a:p>
          <a:p>
            <a:r>
              <a:rPr lang="pt-BR" dirty="0" err="1">
                <a:latin typeface="+mj-lt"/>
                <a:cs typeface="Arial" panose="020B0604020202020204" pitchFamily="34" charset="0"/>
              </a:rPr>
              <a:t>f</a:t>
            </a:r>
            <a:r>
              <a:rPr lang="pt-BR" dirty="0">
                <a:latin typeface="+mj-lt"/>
                <a:cs typeface="Arial" panose="020B0604020202020204" pitchFamily="34" charset="0"/>
              </a:rPr>
              <a:t>) Nulidades</a:t>
            </a:r>
          </a:p>
          <a:p>
            <a:r>
              <a:rPr lang="pt-BR" dirty="0">
                <a:latin typeface="+mj-lt"/>
                <a:cs typeface="Arial" panose="020B0604020202020204" pitchFamily="34" charset="0"/>
              </a:rPr>
              <a:t>4 Outros temas pertinentes:</a:t>
            </a:r>
          </a:p>
          <a:p>
            <a:r>
              <a:rPr lang="pt-BR" dirty="0">
                <a:latin typeface="+mj-lt"/>
                <a:cs typeface="Arial" panose="020B0604020202020204" pitchFamily="34" charset="0"/>
              </a:rPr>
              <a:t>a) Governança </a:t>
            </a:r>
          </a:p>
          <a:p>
            <a:r>
              <a:rPr lang="pt-BR" dirty="0" err="1">
                <a:latin typeface="+mj-lt"/>
                <a:cs typeface="Arial" panose="020B0604020202020204" pitchFamily="34" charset="0"/>
              </a:rPr>
              <a:t>b</a:t>
            </a:r>
            <a:r>
              <a:rPr lang="pt-BR" dirty="0">
                <a:latin typeface="+mj-lt"/>
                <a:cs typeface="Arial" panose="020B0604020202020204" pitchFamily="34" charset="0"/>
              </a:rPr>
              <a:t>) Gestão por Competência </a:t>
            </a:r>
          </a:p>
          <a:p>
            <a:r>
              <a:rPr lang="pt-BR" dirty="0" err="1">
                <a:latin typeface="+mj-lt"/>
                <a:cs typeface="Arial" panose="020B0604020202020204" pitchFamily="34" charset="0"/>
              </a:rPr>
              <a:t>c</a:t>
            </a:r>
            <a:r>
              <a:rPr lang="pt-BR" dirty="0">
                <a:latin typeface="+mj-lt"/>
                <a:cs typeface="Arial" panose="020B0604020202020204" pitchFamily="34" charset="0"/>
              </a:rPr>
              <a:t>) Ferramentas de Planejamento </a:t>
            </a:r>
          </a:p>
          <a:p>
            <a:r>
              <a:rPr lang="pt-BR" dirty="0" err="1">
                <a:latin typeface="+mj-lt"/>
                <a:cs typeface="Arial" panose="020B0604020202020204" pitchFamily="34" charset="0"/>
              </a:rPr>
              <a:t>d</a:t>
            </a:r>
            <a:r>
              <a:rPr lang="pt-BR" dirty="0">
                <a:latin typeface="+mj-lt"/>
                <a:cs typeface="Arial" panose="020B0604020202020204" pitchFamily="34" charset="0"/>
              </a:rPr>
              <a:t>) Mitigação de riscos </a:t>
            </a:r>
          </a:p>
          <a:p>
            <a:r>
              <a:rPr lang="pt-BR" dirty="0">
                <a:latin typeface="+mj-lt"/>
                <a:cs typeface="Arial" panose="020B0604020202020204" pitchFamily="34" charset="0"/>
              </a:rPr>
              <a:t>e) Transparência </a:t>
            </a:r>
          </a:p>
          <a:p>
            <a:r>
              <a:rPr lang="pt-BR" dirty="0" err="1">
                <a:latin typeface="+mj-lt"/>
                <a:cs typeface="Arial" panose="020B0604020202020204" pitchFamily="34" charset="0"/>
              </a:rPr>
              <a:t>f</a:t>
            </a:r>
            <a:r>
              <a:rPr lang="pt-BR" dirty="0">
                <a:latin typeface="+mj-lt"/>
                <a:cs typeface="Arial" panose="020B0604020202020204" pitchFamily="34" charset="0"/>
              </a:rPr>
              <a:t>) Controles</a:t>
            </a:r>
          </a:p>
          <a:p>
            <a:r>
              <a:rPr lang="pt-BR" dirty="0">
                <a:latin typeface="+mj-lt"/>
                <a:cs typeface="Arial" panose="020B0604020202020204" pitchFamily="34" charset="0"/>
              </a:rPr>
              <a:t>5 Infrações Administrativas e Crimes</a:t>
            </a:r>
          </a:p>
        </p:txBody>
      </p:sp>
    </p:spTree>
    <p:extLst>
      <p:ext uri="{BB962C8B-B14F-4D97-AF65-F5344CB8AC3E}">
        <p14:creationId xmlns:p14="http://schemas.microsoft.com/office/powerpoint/2010/main" val="539687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33A38-621D-0B78-6BDB-74E190BBF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F73CB20-CC3B-558C-C9D2-8F0CD605BB1F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4B9128-C0B1-D406-A002-2EFF17DA50CD}"/>
              </a:ext>
            </a:extLst>
          </p:cNvPr>
          <p:cNvSpPr txBox="1"/>
          <p:nvPr/>
        </p:nvSpPr>
        <p:spPr>
          <a:xfrm>
            <a:off x="395112" y="1790419"/>
            <a:ext cx="10710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1632977-627A-05F0-BD2B-6BD4A748E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21" y="-28746"/>
            <a:ext cx="3322887" cy="68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96042-4EF1-9349-FAFE-02320E65D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isão superior de uma escada caracol">
            <a:extLst>
              <a:ext uri="{FF2B5EF4-FFF2-40B4-BE49-F238E27FC236}">
                <a16:creationId xmlns:a16="http://schemas.microsoft.com/office/drawing/2014/main" id="{843593D2-33F8-F630-9EE8-BF384303B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5" b="55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5EF154F-D754-1808-A323-9D77965DEB6E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Contratações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Diretas</a:t>
            </a:r>
            <a:endParaRPr lang="en-US" sz="5200" cap="sm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F2F786-FBB1-C3C1-76D1-D48DE954B0F4}"/>
              </a:ext>
            </a:extLst>
          </p:cNvPr>
          <p:cNvSpPr txBox="1"/>
          <p:nvPr/>
        </p:nvSpPr>
        <p:spPr>
          <a:xfrm>
            <a:off x="18496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07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7216C9-6562-6459-8BB3-7711F9C54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DD7380A-5501-9479-1B2C-E2853A341141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Contratações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Diretas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1D30AA-835C-02E7-8EB6-35E4A3109F03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346208-04C0-9589-5DCF-0383F296C6FB}"/>
              </a:ext>
            </a:extLst>
          </p:cNvPr>
          <p:cNvSpPr txBox="1"/>
          <p:nvPr/>
        </p:nvSpPr>
        <p:spPr>
          <a:xfrm>
            <a:off x="395112" y="1670431"/>
            <a:ext cx="1071021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pt-BR" sz="4400" b="1" dirty="0">
              <a:latin typeface="+mj-lt"/>
            </a:endParaRPr>
          </a:p>
          <a:p>
            <a:pPr algn="ctr">
              <a:buNone/>
            </a:pPr>
            <a:endParaRPr lang="pt-BR" sz="4400" b="1" dirty="0">
              <a:latin typeface="+mj-lt"/>
            </a:endParaRPr>
          </a:p>
          <a:p>
            <a:pPr algn="ctr">
              <a:buNone/>
            </a:pPr>
            <a:r>
              <a:rPr lang="pt-BR" sz="4400" b="1" dirty="0">
                <a:solidFill>
                  <a:srgbClr val="FF0000"/>
                </a:solidFill>
                <a:latin typeface="+mj-lt"/>
              </a:rPr>
              <a:t>Como instruir um processo de Contratação Direta? (dispensa e inexigibilidade)</a:t>
            </a:r>
          </a:p>
          <a:p>
            <a:pPr algn="ctr"/>
            <a:endParaRPr lang="pt-BR" sz="4400" b="1" dirty="0">
              <a:latin typeface="+mj-lt"/>
            </a:endParaRP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19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ED83F-F7C0-2D08-9AA3-99FF1CB58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51CB593-8B63-90D6-B392-5AF2F7866FDE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Contratações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Diretas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462610-5CEC-D413-4885-A8B93DCA6B6B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3D645F-56EE-A127-B45E-BDCDD21B9EF3}"/>
              </a:ext>
            </a:extLst>
          </p:cNvPr>
          <p:cNvSpPr txBox="1"/>
          <p:nvPr/>
        </p:nvSpPr>
        <p:spPr>
          <a:xfrm>
            <a:off x="395112" y="1670431"/>
            <a:ext cx="1071021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000" dirty="0">
                <a:latin typeface="+mj-lt"/>
              </a:rPr>
              <a:t>Art. 72. O processo de contratação direta, que compreende os casos de inexigibilidade e de dispensa de licitação, deverá ser instruído com os seguintes documentos:</a:t>
            </a:r>
          </a:p>
          <a:p>
            <a:pPr algn="just">
              <a:buNone/>
            </a:pPr>
            <a:endParaRPr lang="pt-BR" sz="2000" dirty="0">
              <a:latin typeface="+mj-lt"/>
            </a:endParaRPr>
          </a:p>
          <a:p>
            <a:pPr algn="just">
              <a:buNone/>
            </a:pPr>
            <a:r>
              <a:rPr lang="pt-BR" dirty="0" err="1">
                <a:latin typeface="+mj-lt"/>
              </a:rPr>
              <a:t>I</a:t>
            </a:r>
            <a:r>
              <a:rPr lang="pt-BR" dirty="0">
                <a:latin typeface="+mj-lt"/>
              </a:rPr>
              <a:t> - documento de formalização de demanda e, se for o caso, estudo técnico preliminar, análise de riscos, termo de referência, projeto básico ou projeto executivo;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II - estimativa de despesa, que deverá ser calculada na forma estabelecida no </a:t>
            </a:r>
            <a:r>
              <a:rPr lang="pt-BR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23 desta Lei</a:t>
            </a:r>
            <a:r>
              <a:rPr lang="pt-BR" dirty="0">
                <a:latin typeface="+mj-lt"/>
              </a:rPr>
              <a:t>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III - parecer jurídico e pareceres técnicos, se for o caso, que demonstrem o atendimento dos requisitos exigidos;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IV - demonstração da compatibilidade da previsão de recursos orçamentários com o compromisso a ser assumido;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V - comprovação de que o contratado preenche os requisitos de habilitação e qualificação mínima necessária;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VI - razão da escolha do contratado;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VII - justificativa de preço;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VIII - autorização da autoridade competente.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Parágrafo único. O ato que autoriza a contratação direta ou o extrato decorrente do contrato deverá ser divulgado e mantido à disposição do público em sítio eletrônico oficial</a:t>
            </a:r>
            <a:r>
              <a:rPr lang="pt-BR" sz="1600" dirty="0">
                <a:latin typeface="+mj-lt"/>
              </a:rPr>
              <a:t>.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12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419A98-6713-B57E-27C6-DA9D46260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3D248C2-D6AA-FD81-96F7-50B87C182826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Contratações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Diretas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6B8CC2-D4C6-79DE-283F-03F2BE0BF5D2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36A537-2B37-8516-EFFB-CC86CA0BB991}"/>
              </a:ext>
            </a:extLst>
          </p:cNvPr>
          <p:cNvSpPr txBox="1"/>
          <p:nvPr/>
        </p:nvSpPr>
        <p:spPr>
          <a:xfrm>
            <a:off x="740894" y="1607295"/>
            <a:ext cx="1071021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400" dirty="0">
                <a:latin typeface="+mj-lt"/>
              </a:rPr>
              <a:t>Art. 74. (....) INEXIGIBILIDADE</a:t>
            </a: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r>
              <a:rPr lang="pt-BR" sz="2400" dirty="0" err="1">
                <a:latin typeface="+mj-lt"/>
              </a:rPr>
              <a:t>I</a:t>
            </a:r>
            <a:r>
              <a:rPr lang="pt-BR" sz="2400" dirty="0">
                <a:latin typeface="+mj-lt"/>
              </a:rPr>
              <a:t> - aquisição de materiais, de equipamentos ou de gêneros ou contratação de serviços que só possam ser fornecidos por produtor, empresa ou representante comercial exclusivos;</a:t>
            </a:r>
          </a:p>
          <a:p>
            <a:pPr algn="just"/>
            <a:r>
              <a:rPr lang="pt-BR" sz="2000" dirty="0">
                <a:latin typeface="+mj-lt"/>
              </a:rPr>
              <a:t>§ 1º Para fins do disposto no inciso </a:t>
            </a:r>
            <a:r>
              <a:rPr lang="pt-BR" sz="2000" dirty="0" err="1">
                <a:latin typeface="+mj-lt"/>
              </a:rPr>
              <a:t>I</a:t>
            </a:r>
            <a:r>
              <a:rPr lang="pt-BR" sz="2000" dirty="0">
                <a:latin typeface="+mj-lt"/>
              </a:rPr>
              <a:t> do caput deste artigo, a Administração deverá demonstrar a inviabilidade de competição mediante atestado de exclusividade, contrato de exclusividade, declaração do fabricante ou outro documento idôneo capaz de comprovar que o objeto é fornecido ou prestado por produtor, empresa ou representante comercial exclusivos, vedada a preferência por marca específica.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019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E6AE8E-C6BB-8496-6656-4B0B32DD2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AE67847-5455-7261-2E39-F38F92F1CC2C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Contratações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Diretas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56A8CBA-0BC2-0843-B959-1B9029DD626E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C082608-0553-18C5-42DA-2B8236C73116}"/>
              </a:ext>
            </a:extLst>
          </p:cNvPr>
          <p:cNvSpPr txBox="1"/>
          <p:nvPr/>
        </p:nvSpPr>
        <p:spPr>
          <a:xfrm>
            <a:off x="740894" y="1607295"/>
            <a:ext cx="107102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400" dirty="0">
                <a:latin typeface="+mj-lt"/>
              </a:rPr>
              <a:t>Art. 74. (....) INEXIGIBILIDADE</a:t>
            </a: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r>
              <a:rPr lang="pt-BR" sz="2400" dirty="0">
                <a:latin typeface="+mj-lt"/>
              </a:rPr>
              <a:t>II - contratação de profissional do setor artístico, diretamente ou por meio de empresário exclusivo, desde que consagrado pela crítica especializada ou pela opinião pública;</a:t>
            </a:r>
            <a:r>
              <a:rPr lang="pt-BR" sz="2000" dirty="0">
                <a:latin typeface="+mj-lt"/>
              </a:rPr>
              <a:t>§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 § 2º Para fins do disposto no inciso II do caput deste artigo, considera-se empresário exclusivo a pessoa física ou jurídica que possua contrato, declaração, carta ou outro documento que ateste a exclusividade permanente e contínua de representação, no País ou em Estado específico, do profissional do setor artístico, afastada a possibilidade de contratação direta por inexigibilidade por meio de empresário com representação restrita a evento ou local específico.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441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06B58-D8C7-66CD-E6CD-7AAB72F8A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B1BE18A-278C-02FF-9150-489922CCA9B3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Contratações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Diretas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93DB8B-18CF-C900-65E5-1F5799A42B01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FBBC04-1D13-D5C7-CDE7-CC960C2734D4}"/>
              </a:ext>
            </a:extLst>
          </p:cNvPr>
          <p:cNvSpPr txBox="1"/>
          <p:nvPr/>
        </p:nvSpPr>
        <p:spPr>
          <a:xfrm>
            <a:off x="540886" y="1387160"/>
            <a:ext cx="1071021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400" dirty="0">
                <a:latin typeface="+mj-lt"/>
              </a:rPr>
              <a:t>Art. 74. (....) INEXIGIBILIDADE</a:t>
            </a:r>
          </a:p>
          <a:p>
            <a:pPr algn="just">
              <a:buNone/>
            </a:pPr>
            <a:r>
              <a:rPr lang="pt-BR" sz="2400" dirty="0">
                <a:latin typeface="+mj-lt"/>
              </a:rPr>
              <a:t>III - contratação dos seguintes serviços técnicos especializados de natureza predominantemente intelectual com profissionais ou empresas de notória especialização, vedada a inexigibilidade para serviços de publicidade e divulgação:</a:t>
            </a:r>
          </a:p>
          <a:p>
            <a:pPr algn="just">
              <a:buNone/>
            </a:pPr>
            <a:r>
              <a:rPr lang="pt-BR" sz="1600" dirty="0">
                <a:latin typeface="+mj-lt"/>
              </a:rPr>
              <a:t>a) estudos técnicos, planejamentos, projetos básicos ou projetos executivos;</a:t>
            </a:r>
          </a:p>
          <a:p>
            <a:pPr algn="just">
              <a:buNone/>
            </a:pPr>
            <a:r>
              <a:rPr lang="pt-BR" sz="1600" dirty="0" err="1">
                <a:latin typeface="+mj-lt"/>
              </a:rPr>
              <a:t>b</a:t>
            </a:r>
            <a:r>
              <a:rPr lang="pt-BR" sz="1600" dirty="0">
                <a:latin typeface="+mj-lt"/>
              </a:rPr>
              <a:t>) pareceres, perícias e avaliações em geral;</a:t>
            </a:r>
          </a:p>
          <a:p>
            <a:pPr algn="just">
              <a:buNone/>
            </a:pPr>
            <a:r>
              <a:rPr lang="pt-BR" sz="1600" dirty="0" err="1">
                <a:latin typeface="+mj-lt"/>
              </a:rPr>
              <a:t>c</a:t>
            </a:r>
            <a:r>
              <a:rPr lang="pt-BR" sz="1600" dirty="0">
                <a:latin typeface="+mj-lt"/>
              </a:rPr>
              <a:t>) assessorias ou consultorias técnicas e auditorias financeiras ou tributárias;</a:t>
            </a:r>
          </a:p>
          <a:p>
            <a:pPr algn="just">
              <a:buNone/>
            </a:pPr>
            <a:r>
              <a:rPr lang="pt-BR" sz="1600" dirty="0" err="1">
                <a:latin typeface="+mj-lt"/>
              </a:rPr>
              <a:t>d</a:t>
            </a:r>
            <a:r>
              <a:rPr lang="pt-BR" sz="1600" dirty="0">
                <a:latin typeface="+mj-lt"/>
              </a:rPr>
              <a:t>) fiscalização, supervisão ou gerenciamento de obras ou serviços;</a:t>
            </a:r>
          </a:p>
          <a:p>
            <a:pPr algn="just">
              <a:buNone/>
            </a:pPr>
            <a:r>
              <a:rPr lang="pt-BR" sz="1600" dirty="0">
                <a:latin typeface="+mj-lt"/>
              </a:rPr>
              <a:t>e) patrocínio ou defesa de causas judiciais ou administrativas;</a:t>
            </a:r>
          </a:p>
          <a:p>
            <a:pPr algn="just">
              <a:buNone/>
            </a:pPr>
            <a:r>
              <a:rPr lang="pt-BR" sz="1600" dirty="0" err="1">
                <a:latin typeface="+mj-lt"/>
              </a:rPr>
              <a:t>f</a:t>
            </a:r>
            <a:r>
              <a:rPr lang="pt-BR" sz="1600" dirty="0">
                <a:latin typeface="+mj-lt"/>
              </a:rPr>
              <a:t>) treinamento e aperfeiçoamento de pessoal;</a:t>
            </a:r>
          </a:p>
          <a:p>
            <a:pPr algn="just">
              <a:buNone/>
            </a:pPr>
            <a:r>
              <a:rPr lang="pt-BR" sz="1600" dirty="0" err="1">
                <a:latin typeface="+mj-lt"/>
              </a:rPr>
              <a:t>g</a:t>
            </a:r>
            <a:r>
              <a:rPr lang="pt-BR" sz="1600" dirty="0">
                <a:latin typeface="+mj-lt"/>
              </a:rPr>
              <a:t>) restauração de obras de arte e de bens de valor histórico;</a:t>
            </a:r>
          </a:p>
          <a:p>
            <a:pPr algn="just">
              <a:buNone/>
            </a:pPr>
            <a:r>
              <a:rPr lang="pt-BR" sz="1600" dirty="0" err="1">
                <a:latin typeface="+mj-lt"/>
              </a:rPr>
              <a:t>h</a:t>
            </a:r>
            <a:r>
              <a:rPr lang="pt-BR" sz="1600" dirty="0">
                <a:latin typeface="+mj-lt"/>
              </a:rPr>
              <a:t>) controles de qualidade e tecnológico, análises, testes e ensaios de campo e laboratoriais, instrumentação e monitoramento de parâmetros específicos de obras e do meio ambiente e demais serviços de engenharia que se enquadrem no disposto neste inciso;</a:t>
            </a:r>
          </a:p>
          <a:p>
            <a:pPr algn="just">
              <a:buNone/>
            </a:pPr>
            <a:r>
              <a:rPr lang="pt-BR" sz="1600" dirty="0">
                <a:latin typeface="+mj-lt"/>
              </a:rPr>
              <a:t>IV - objetos que devam ou possam ser contratados por meio de credenciamento;</a:t>
            </a:r>
          </a:p>
          <a:p>
            <a:pPr algn="just">
              <a:buNone/>
            </a:pPr>
            <a:r>
              <a:rPr lang="pt-BR" sz="1600" dirty="0">
                <a:latin typeface="+mj-lt"/>
              </a:rPr>
              <a:t>V - aquisição ou locação de imóvel cujas características de instalações e de localização tornem necessária sua escolha.</a:t>
            </a: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650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8DFBFD-3036-C032-FFBB-82C3D20E6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23F3F72-E6B1-1F32-5172-E7DF0D97C1CA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Contratações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Diretas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3692AB-003E-70CD-E79C-067CE27AC108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3DA821B-0D41-FFC8-9035-D2ADB6D391B3}"/>
              </a:ext>
            </a:extLst>
          </p:cNvPr>
          <p:cNvSpPr txBox="1"/>
          <p:nvPr/>
        </p:nvSpPr>
        <p:spPr>
          <a:xfrm>
            <a:off x="540886" y="1387160"/>
            <a:ext cx="1071021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400" dirty="0">
                <a:latin typeface="+mj-lt"/>
              </a:rPr>
              <a:t>Art. 74. (....) INEXIGIBILIDADE</a:t>
            </a: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r>
              <a:rPr lang="pt-BR" sz="2400" dirty="0">
                <a:latin typeface="+mj-lt"/>
              </a:rPr>
              <a:t>III - contratação dos seguintes serviços técnicos especializados de natureza predominantemente intelectual com profissionais ou empresas de notória especialização, vedada a inexigibilidade para serviços de publicidade e divulgação: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§ 3º Para fins do disposto no inciso III do caput deste artigo, considera-se de notória especialização o profissional ou a empresa cujo conceito no campo de sua especialidade, decorrente de desempenho anterior, estudos, experiência, publicações, organização, aparelhamento, equipe técnica ou outros requisitos relacionados com suas atividades, permita inferir que o seu trabalho é essencial e reconhecidamente adequado à plena satisfação do objeto do contrato.</a:t>
            </a:r>
          </a:p>
          <a:p>
            <a:pPr algn="just"/>
            <a:r>
              <a:rPr lang="pt-BR" dirty="0">
                <a:latin typeface="+mj-lt"/>
              </a:rPr>
              <a:t>§ 4º Nas contratações com fundamento no inciso III do caput deste artigo, é vedada a subcontratação de empresas ou a atuação de profissionais distintos daqueles que tenham justificado a inexigibilidade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1600" b="0" i="0" dirty="0">
              <a:solidFill>
                <a:srgbClr val="000000"/>
              </a:solidFill>
              <a:effectLst/>
              <a:latin typeface="Times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601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D1E4D0-9410-7BC4-508E-40CAD3D7F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8D47BCD-ADC0-6F52-7C8A-DDEAADEE5508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Contratações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Diretas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DBB32F-273D-AF6D-245B-38035E6702E7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83A6C9-FB2B-ABF5-0D73-C7222D2C573A}"/>
              </a:ext>
            </a:extLst>
          </p:cNvPr>
          <p:cNvSpPr txBox="1"/>
          <p:nvPr/>
        </p:nvSpPr>
        <p:spPr>
          <a:xfrm>
            <a:off x="540886" y="1387160"/>
            <a:ext cx="10710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400" dirty="0">
                <a:latin typeface="+mj-lt"/>
              </a:rPr>
              <a:t>Art. 74. (....) INEXIGIBILIDADE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IV - objetos que devam ou possam ser contratados por meio 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credenciamento</a:t>
            </a:r>
            <a:r>
              <a:rPr lang="pt-BR" sz="2400" dirty="0">
                <a:latin typeface="+mj-lt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709844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78FFB-0A66-E5FD-C129-88E8574BA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DD0D5DE-89FF-E380-B0AB-FE024794C4DE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Contratações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Diretas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2E9754-04A0-417D-FC44-E223C83DD236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53EBFD-53B9-EEA8-47E9-98D96025C4FA}"/>
              </a:ext>
            </a:extLst>
          </p:cNvPr>
          <p:cNvSpPr txBox="1"/>
          <p:nvPr/>
        </p:nvSpPr>
        <p:spPr>
          <a:xfrm>
            <a:off x="540886" y="1387160"/>
            <a:ext cx="1071021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400" dirty="0">
                <a:latin typeface="+mj-lt"/>
              </a:rPr>
              <a:t>Art. 74. (....) INEXIGIBILIDADE</a:t>
            </a: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r>
              <a:rPr lang="pt-BR" sz="2400" dirty="0">
                <a:latin typeface="+mj-lt"/>
              </a:rPr>
              <a:t>V - aquisição ou locação de imóvel cujas características de instalações e de localização tornem necessária sua escolha.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dirty="0">
                <a:latin typeface="+mj-lt"/>
              </a:rPr>
              <a:t>§ 5º Nas contratações com fundamento no inciso V do caput deste artigo, devem ser observados os seguintes requisitos:</a:t>
            </a:r>
          </a:p>
          <a:p>
            <a:pPr algn="just">
              <a:buNone/>
            </a:pPr>
            <a:r>
              <a:rPr lang="pt-BR" dirty="0" err="1">
                <a:latin typeface="+mj-lt"/>
              </a:rPr>
              <a:t>I</a:t>
            </a:r>
            <a:r>
              <a:rPr lang="pt-BR" dirty="0">
                <a:latin typeface="+mj-lt"/>
              </a:rPr>
              <a:t> - avaliação prévia do bem, do seu estado de conservação, dos custos de adaptações, quando imprescindíveis às necessidades de utilização, e do prazo de amortização dos investimentos;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II - certificação da inexistência de imóveis públicos vagos e disponíveis que atendam ao objeto;</a:t>
            </a:r>
          </a:p>
          <a:p>
            <a:pPr algn="just"/>
            <a:r>
              <a:rPr lang="pt-BR" dirty="0">
                <a:latin typeface="+mj-lt"/>
              </a:rPr>
              <a:t>III - justificativas que demonstrem a singularidade do imóvel a ser comprado ou locado pela Administração e que evidenciem vantagem para ela.</a:t>
            </a: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C16FF2F-D6B3-4316-9F70-784DBB18579E}"/>
              </a:ext>
            </a:extLst>
          </p:cNvPr>
          <p:cNvSpPr txBox="1">
            <a:spLocks/>
          </p:cNvSpPr>
          <p:nvPr/>
        </p:nvSpPr>
        <p:spPr>
          <a:xfrm>
            <a:off x="289249" y="783771"/>
            <a:ext cx="11588619" cy="5738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  <a:defRPr/>
            </a:pPr>
            <a:r>
              <a:rPr lang="pt-BR" altLang="pt-BR" sz="5400" b="1" cap="small" dirty="0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Advogado </a:t>
            </a:r>
            <a:r>
              <a:rPr lang="pt-BR" altLang="pt-BR" sz="1600" b="1" cap="small" dirty="0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e </a:t>
            </a:r>
            <a:r>
              <a:rPr lang="pt-BR" altLang="pt-BR" sz="5400" b="1" cap="small" dirty="0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Professor</a:t>
            </a:r>
            <a:endParaRPr lang="pt-BR" altLang="pt-BR" sz="1600" b="1" cap="small" dirty="0">
              <a:solidFill>
                <a:srgbClr val="141414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2000" dirty="0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Vitor Guilherme Aguiar Barretta, advogado e sócio fundador da Barretta Advocacia &amp; Consultoria, Ex-Procurador-Geral de Município, Ex-Secretário de Administração, Especialista em Licitações e Contratos Administrativos, Professor de Capacitação e de Pós-Graduação de Licitações e Contratos Administrativos no grupo </a:t>
            </a:r>
            <a:r>
              <a:rPr lang="pt-BR" altLang="pt-BR" sz="2000" dirty="0" err="1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Unipública</a:t>
            </a:r>
            <a:r>
              <a:rPr lang="pt-BR" altLang="pt-BR" sz="2000" dirty="0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/PR – Faculdade e Pós-Graduação de Gestão Pública, com mais de 4.000 alunos capacitados em 320 horas aulas (conforme atestados de capacidade técnica), implementando a Nova Lei de Licitações (Lei 14.133/21) em mais de 10 Municípios. Autor de artigos sobre licitações, com participação em entrevistas, palestras e congressos da área. Redes sociais: @</a:t>
            </a:r>
            <a:r>
              <a:rPr lang="pt-BR" altLang="pt-BR" sz="2000" dirty="0" err="1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profvitorbarretta</a:t>
            </a:r>
            <a:endParaRPr lang="pt-BR" altLang="pt-BR" sz="1800" dirty="0">
              <a:solidFill>
                <a:srgbClr val="141414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1800" dirty="0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Artigos: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1200" dirty="0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https://</a:t>
            </a:r>
            <a:r>
              <a:rPr lang="pt-BR" altLang="pt-BR" sz="1200" dirty="0" err="1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www.conjur.com.br</a:t>
            </a:r>
            <a:r>
              <a:rPr lang="pt-BR" altLang="pt-BR" sz="1200" dirty="0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/2023-ago-26/jurubeba-</a:t>
            </a:r>
            <a:r>
              <a:rPr lang="pt-BR" altLang="pt-BR" sz="1200" dirty="0" err="1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barretta</a:t>
            </a:r>
            <a:r>
              <a:rPr lang="pt-BR" altLang="pt-BR" sz="1200" dirty="0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-</a:t>
            </a:r>
            <a:r>
              <a:rPr lang="pt-BR" altLang="pt-BR" sz="1200" dirty="0" err="1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transicao</a:t>
            </a:r>
            <a:r>
              <a:rPr lang="pt-BR" altLang="pt-BR" sz="1200" dirty="0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-leis-</a:t>
            </a:r>
            <a:r>
              <a:rPr lang="pt-BR" altLang="pt-BR" sz="1200" dirty="0" err="1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licitacao</a:t>
            </a:r>
            <a:r>
              <a:rPr lang="pt-BR" altLang="pt-BR" sz="1200" dirty="0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/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sz="1200" dirty="0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https://</a:t>
            </a:r>
            <a:r>
              <a:rPr lang="pt-BR" altLang="pt-BR" sz="1200" dirty="0" err="1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www.conjur.com.br</a:t>
            </a:r>
            <a:r>
              <a:rPr lang="pt-BR" altLang="pt-BR" sz="1200" dirty="0">
                <a:solidFill>
                  <a:srgbClr val="141414"/>
                </a:solidFill>
                <a:latin typeface="+mj-lt"/>
                <a:cs typeface="Arial" panose="020B0604020202020204" pitchFamily="34" charset="0"/>
              </a:rPr>
              <a:t>/2024-dez-20/contratacoes-sustentaveis-e-a-nova-lei-de-licitacoes-um-avanco-necessario/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43C28E-ED21-CB81-F513-0B878A18C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27" y="783771"/>
            <a:ext cx="6546273" cy="53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A9A0A5-6B11-C716-221B-FABF7E920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3C2ABB2-963D-EB4B-BA06-E56B37D1DDE8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Contratações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Diretas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478922-D722-E578-9263-40043295F168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E47FF8-2F73-EECA-6300-DA1B6E523DBF}"/>
              </a:ext>
            </a:extLst>
          </p:cNvPr>
          <p:cNvSpPr txBox="1"/>
          <p:nvPr/>
        </p:nvSpPr>
        <p:spPr>
          <a:xfrm>
            <a:off x="540886" y="1387160"/>
            <a:ext cx="107102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r>
              <a:rPr lang="pt-BR" sz="2400" dirty="0">
                <a:latin typeface="+mj-lt"/>
              </a:rPr>
              <a:t>Art. 75. É dispensável a licitação:</a:t>
            </a: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l" fontAlgn="base"/>
            <a:r>
              <a:rPr lang="pt-BR" sz="2400" dirty="0" err="1">
                <a:latin typeface="+mj-lt"/>
              </a:rPr>
              <a:t>I</a:t>
            </a:r>
            <a:r>
              <a:rPr lang="pt-BR" sz="2400" dirty="0">
                <a:latin typeface="+mj-lt"/>
              </a:rPr>
              <a:t> - Obras e serviços de engenharia, antes abaixo de R$100.000,00, agora com limite de R$125.451,15. </a:t>
            </a:r>
          </a:p>
          <a:p>
            <a:pPr algn="l" fontAlgn="base"/>
            <a:r>
              <a:rPr lang="pt-BR" sz="2400" dirty="0">
                <a:latin typeface="+mj-lt"/>
              </a:rPr>
              <a:t>II  - Outros serviços e compras, antes abaixo de R$50.000,00, agora com limite de R$62.725,59.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093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E72625-6519-B614-9215-DAA6BAD0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A399784-C97E-71E2-C07E-40DD5B2BE529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Contratações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Diretas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2463EAF-9A63-7EBC-6A3D-5A58EE4CC871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959574-5240-4F81-F47D-A901E95038DE}"/>
              </a:ext>
            </a:extLst>
          </p:cNvPr>
          <p:cNvSpPr txBox="1"/>
          <p:nvPr/>
        </p:nvSpPr>
        <p:spPr>
          <a:xfrm>
            <a:off x="540886" y="1387160"/>
            <a:ext cx="107102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r>
              <a:rPr lang="pt-BR" sz="2400" dirty="0">
                <a:latin typeface="+mj-lt"/>
              </a:rPr>
              <a:t>Art. 75. É dispensável a licitação:</a:t>
            </a: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r>
              <a:rPr lang="pt-BR" sz="2400" dirty="0">
                <a:latin typeface="+mj-lt"/>
              </a:rPr>
              <a:t>III - para contratação que mantenha todas as condições definidas em edital de licitação realizada há menos de 1 (um) ano, quando se verificar que naquela licitação:</a:t>
            </a:r>
          </a:p>
          <a:p>
            <a:pPr algn="just">
              <a:buNone/>
            </a:pPr>
            <a:r>
              <a:rPr lang="pt-BR" sz="2400" dirty="0">
                <a:latin typeface="+mj-lt"/>
              </a:rPr>
              <a:t>a) não surgiram licitantes interessados ou não foram apresentadas propostas válidas;</a:t>
            </a:r>
          </a:p>
          <a:p>
            <a:pPr algn="just">
              <a:buNone/>
            </a:pPr>
            <a:r>
              <a:rPr lang="pt-BR" sz="2400" dirty="0" err="1">
                <a:latin typeface="+mj-lt"/>
              </a:rPr>
              <a:t>b</a:t>
            </a:r>
            <a:r>
              <a:rPr lang="pt-BR" sz="2400" dirty="0">
                <a:latin typeface="+mj-lt"/>
              </a:rPr>
              <a:t>) as propostas apresentadas consignaram preços manifestamente superiores aos praticados no mercado ou incompatíveis com os fixados pelos órgãos oficiais competentes;</a:t>
            </a:r>
          </a:p>
          <a:p>
            <a:pPr algn="just">
              <a:buNone/>
            </a:pPr>
            <a:r>
              <a:rPr lang="pt-BR" sz="24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895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4D3CAD-DB0A-0954-AC6C-B0946D267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365E625-3B40-F257-CE5A-E16FAAF82029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Contratações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Diretas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C8517D2-2B49-3A70-A13D-F47670A39353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1EBB47-CDD4-AF87-D62B-ECB260F11F4B}"/>
              </a:ext>
            </a:extLst>
          </p:cNvPr>
          <p:cNvSpPr txBox="1"/>
          <p:nvPr/>
        </p:nvSpPr>
        <p:spPr>
          <a:xfrm>
            <a:off x="540886" y="1387160"/>
            <a:ext cx="107102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r>
              <a:rPr lang="pt-BR" sz="2400" dirty="0">
                <a:latin typeface="+mj-lt"/>
              </a:rPr>
              <a:t>Art. 75. É dispensável a licitação:</a:t>
            </a: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r>
              <a:rPr lang="pt-BR" sz="2000" dirty="0">
                <a:latin typeface="+mj-lt"/>
              </a:rPr>
              <a:t>VIII - nos casos de emergência ou de calamidade pública, quando caracterizada urgência de atendimento de situação que possa ocasionar prejuízo ou comprometer a continuidade dos serviços públicos ou a segurança de pessoas, obras, serviços, equipamentos e outros bens, públicos ou particulares, e somente para aquisição dos bens necessários ao atendimento da situação emergencial ou calamitosa e para as parcelas de obras e serviços que possam ser concluídas no prazo máximo de 1 (um) ano, contado da data de ocorrência da emergência ou da calamidade, vedadas a prorrogação dos respectivos contratos e a recontratação de empresa já contratada com base no disposto neste inciso; 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686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145591-45A7-3BA2-343C-92544587A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9C41B4F-DFD4-8E06-C860-DC82D9EACAC4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Contratações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Diretas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72853BF-8107-B433-EB89-0F25D3EC43C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9393EE-1C63-3721-6B25-173BE3D4F8FD}"/>
              </a:ext>
            </a:extLst>
          </p:cNvPr>
          <p:cNvSpPr txBox="1"/>
          <p:nvPr/>
        </p:nvSpPr>
        <p:spPr>
          <a:xfrm>
            <a:off x="540886" y="1387160"/>
            <a:ext cx="107102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r>
              <a:rPr lang="pt-BR" sz="2400" dirty="0">
                <a:latin typeface="+mj-lt"/>
              </a:rPr>
              <a:t>Art. 75. É dispensável a licitação: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§ 1º Para fins de aferição dos valores que atendam aos limites referidos nos incisos </a:t>
            </a:r>
            <a:r>
              <a:rPr lang="pt-BR" sz="2400" dirty="0" err="1">
                <a:latin typeface="+mj-lt"/>
              </a:rPr>
              <a:t>I</a:t>
            </a:r>
            <a:r>
              <a:rPr lang="pt-BR" sz="2400" dirty="0">
                <a:latin typeface="+mj-lt"/>
              </a:rPr>
              <a:t> e II do caput deste artigo, deverão ser observados:</a:t>
            </a:r>
          </a:p>
          <a:p>
            <a:pPr algn="just"/>
            <a:r>
              <a:rPr lang="pt-BR" sz="2400" dirty="0" err="1">
                <a:latin typeface="+mj-lt"/>
              </a:rPr>
              <a:t>I</a:t>
            </a:r>
            <a:r>
              <a:rPr lang="pt-BR" sz="2400" dirty="0">
                <a:latin typeface="+mj-lt"/>
              </a:rPr>
              <a:t> - o somatório do que for despendido no exercício financeiro pela respectiva unidade gestora;</a:t>
            </a:r>
          </a:p>
          <a:p>
            <a:pPr algn="just"/>
            <a:r>
              <a:rPr lang="pt-BR" sz="2400" dirty="0">
                <a:latin typeface="+mj-lt"/>
              </a:rPr>
              <a:t>II - o somatório da despesa realizada com objetos de mesma natureza, entendidos como tais aqueles relativos a contratações no mesmo ramo de atividade.</a:t>
            </a:r>
          </a:p>
          <a:p>
            <a:pPr algn="just"/>
            <a:r>
              <a:rPr lang="pt-BR" sz="1600" dirty="0">
                <a:latin typeface="+mj-lt"/>
              </a:rPr>
              <a:t>§ 3º As contratações de que tratam os incisos </a:t>
            </a:r>
            <a:r>
              <a:rPr lang="pt-BR" sz="1600" dirty="0" err="1">
                <a:latin typeface="+mj-lt"/>
              </a:rPr>
              <a:t>I</a:t>
            </a:r>
            <a:r>
              <a:rPr lang="pt-BR" sz="1600" dirty="0">
                <a:latin typeface="+mj-lt"/>
              </a:rPr>
              <a:t> e II do caput deste artigo serão preferencialmente precedidas de divulgação de aviso em sítio eletrônico oficial, pelo prazo mínimo de 3 (três) dias úteis, com a especificação do objeto pretendido e com a manifestação de interesse da Administração em obter propostas adicionais de eventuais interessados, devendo ser selecionada a proposta mais vantajosa.</a:t>
            </a:r>
          </a:p>
          <a:p>
            <a:pPr>
              <a:buNone/>
            </a:pPr>
            <a:br>
              <a:rPr lang="pt-BR" sz="2400" dirty="0"/>
            </a:br>
            <a:r>
              <a:rPr lang="pt-BR" sz="24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390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888F2-EB15-D170-158A-A8ED176FD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isão superior de uma escada caracol">
            <a:extLst>
              <a:ext uri="{FF2B5EF4-FFF2-40B4-BE49-F238E27FC236}">
                <a16:creationId xmlns:a16="http://schemas.microsoft.com/office/drawing/2014/main" id="{E8EB91F3-B499-F4BE-54B0-FE75ADE0B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5" b="55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323E4FE-BFD3-04C3-DFB7-5E793B1CEF63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5200" cap="sm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49A287-7EFA-8301-F9DC-300B48939E36}"/>
              </a:ext>
            </a:extLst>
          </p:cNvPr>
          <p:cNvSpPr txBox="1"/>
          <p:nvPr/>
        </p:nvSpPr>
        <p:spPr>
          <a:xfrm>
            <a:off x="18496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930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756BD-409E-64D1-30D5-130950325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21B6EDE-C76E-D12A-A869-ED1550C63BF6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2C1205-202D-9FA3-02F3-422D28764712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A39CD0-9370-16B9-9DB4-2AB8B1B601F2}"/>
              </a:ext>
            </a:extLst>
          </p:cNvPr>
          <p:cNvSpPr txBox="1"/>
          <p:nvPr/>
        </p:nvSpPr>
        <p:spPr>
          <a:xfrm>
            <a:off x="540886" y="1387160"/>
            <a:ext cx="107102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endParaRPr lang="pt-BR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>
              <a:buNone/>
            </a:pP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Os contratos de que trata esta Lei regular-se-ão pelas suas cláusulas e pelos preceitos de direito público, e a eles serão aplicados, supletivamente, os princípios da teoria geral dos contratos e as disposições de direito privado.</a:t>
            </a:r>
            <a:br>
              <a:rPr lang="pt-BR" sz="2400" dirty="0">
                <a:latin typeface="+mj-lt"/>
              </a:rPr>
            </a:br>
            <a:r>
              <a:rPr lang="pt-BR" sz="24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271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783E8A-6712-5BED-0BBC-E16FFF5EE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7F19363-BCF3-B778-A15B-50946C141E3D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08B5480-2A00-E1D0-93A8-C604CF2457BD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7D12F7-B61B-9201-A201-750935A450F5}"/>
              </a:ext>
            </a:extLst>
          </p:cNvPr>
          <p:cNvSpPr txBox="1"/>
          <p:nvPr/>
        </p:nvSpPr>
        <p:spPr>
          <a:xfrm>
            <a:off x="540886" y="1387160"/>
            <a:ext cx="1071021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400" dirty="0">
                <a:latin typeface="+mj-lt"/>
              </a:rPr>
              <a:t>Art. 90. A Administração convocará regularmente o licitante vencedor para assinar o termo de contrato ou para aceitar ou retirar o instrumento equivalente, dentro do prazo e nas condições estabelecidas no edital de licitação, sob pena de decair o direito à contratação, sem prejuízo das sanções previstas nesta Lei.</a:t>
            </a:r>
          </a:p>
          <a:p>
            <a:pPr algn="just">
              <a:buNone/>
            </a:pPr>
            <a:endParaRPr lang="pt-BR" dirty="0">
              <a:latin typeface="+mj-lt"/>
            </a:endParaRPr>
          </a:p>
          <a:p>
            <a:pPr algn="just">
              <a:buNone/>
            </a:pPr>
            <a:r>
              <a:rPr lang="pt-BR" dirty="0">
                <a:latin typeface="+mj-lt"/>
              </a:rPr>
              <a:t>§ 2º Será facultado à Administração,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quando o convocado não assinar o termo de contrato </a:t>
            </a:r>
            <a:r>
              <a:rPr lang="pt-BR" dirty="0">
                <a:latin typeface="+mj-lt"/>
              </a:rPr>
              <a:t>ou não aceitar ou não retirar o instrumento equivalente no prazo e nas condições estabelecidas, convocar os licitantes remanescentes, na ordem de classificação, para a celebração do contrato nas condições propostas pelo licitante vencedor.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§ 4º Na hipótese de nenhum dos licitantes aceitar a contratação nos termos do § 2º deste artigo, a Administração, observados o valor estimado e sua eventual atualização nos termos do edital, poderá:</a:t>
            </a:r>
          </a:p>
          <a:p>
            <a:pPr algn="just">
              <a:buNone/>
            </a:pPr>
            <a:r>
              <a:rPr lang="pt-BR" dirty="0" err="1">
                <a:latin typeface="+mj-lt"/>
              </a:rPr>
              <a:t>I</a:t>
            </a:r>
            <a:r>
              <a:rPr lang="pt-BR" dirty="0">
                <a:latin typeface="+mj-lt"/>
              </a:rPr>
              <a:t> - convocar os licitantes remanescentes para negociação, na ordem de classificação, com vistas à obtenção de preço melhor, mesmo que acima do preço do adjudicatário;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II - adjudicar e celebrar o contrato nas condições ofertadas pelos licitantes remanescentes, atendida a ordem classificatória, quando frustrada a negociação de melhor condição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676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2D2356-6DC4-F84A-1E28-28FEB90BA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1FAC1B9-F0D0-1C6F-9D53-0FEB259DF7DB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6884B7-F7C8-D029-0331-9A3042556B66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7C04653-4154-0BFA-061B-8AE0E93B800E}"/>
              </a:ext>
            </a:extLst>
          </p:cNvPr>
          <p:cNvSpPr txBox="1"/>
          <p:nvPr/>
        </p:nvSpPr>
        <p:spPr>
          <a:xfrm>
            <a:off x="540886" y="1387160"/>
            <a:ext cx="107102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endParaRPr lang="pt-BR" sz="2400" dirty="0">
              <a:latin typeface="+mj-lt"/>
            </a:endParaRPr>
          </a:p>
          <a:p>
            <a:pPr algn="just">
              <a:buNone/>
            </a:pPr>
            <a:r>
              <a:rPr lang="pt-BR" sz="2400" dirty="0">
                <a:latin typeface="+mj-lt"/>
              </a:rPr>
              <a:t>Art. 90 (....) § 7º Será facultada à Administração a convocação dos demais licitantes classificados para a 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contratação de remanescente </a:t>
            </a:r>
            <a:r>
              <a:rPr lang="pt-BR" sz="2400" dirty="0">
                <a:latin typeface="+mj-lt"/>
              </a:rPr>
              <a:t>de obra, de serviço ou de fornecimento em consequência de rescisão contratual, observados os mesmos critérios estabelecidos nos §§ 2º e 4º deste artigo.</a:t>
            </a:r>
          </a:p>
          <a:p>
            <a:pPr algn="just">
              <a:buNone/>
            </a:pPr>
            <a:endParaRPr lang="pt-BR" dirty="0">
              <a:latin typeface="+mj-lt"/>
            </a:endParaRP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358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066965-DB76-404A-7CA1-0ADF8D05A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0C9D13A-1AE4-4CE0-35D3-71EAFE4B8A57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1DCF2D-0132-BB73-0FAB-D82881120F94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DAB46F-F810-4A3E-C832-10761C894F0C}"/>
              </a:ext>
            </a:extLst>
          </p:cNvPr>
          <p:cNvSpPr txBox="1"/>
          <p:nvPr/>
        </p:nvSpPr>
        <p:spPr>
          <a:xfrm>
            <a:off x="540886" y="1387160"/>
            <a:ext cx="1071021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dirty="0">
                <a:latin typeface="+mj-lt"/>
              </a:rPr>
              <a:t>Art. 92. São </a:t>
            </a:r>
            <a:r>
              <a:rPr lang="pt-BR" sz="2800" b="1" dirty="0">
                <a:solidFill>
                  <a:srgbClr val="FF0000"/>
                </a:solidFill>
                <a:latin typeface="+mj-lt"/>
              </a:rPr>
              <a:t>necessárias em todo contrato cláusulas </a:t>
            </a:r>
            <a:r>
              <a:rPr lang="pt-BR" dirty="0">
                <a:latin typeface="+mj-lt"/>
              </a:rPr>
              <a:t>que estabeleçam:</a:t>
            </a:r>
          </a:p>
          <a:p>
            <a:pPr algn="just">
              <a:buNone/>
            </a:pPr>
            <a:endParaRPr lang="pt-BR" dirty="0">
              <a:latin typeface="+mj-lt"/>
            </a:endParaRPr>
          </a:p>
          <a:p>
            <a:pPr algn="just">
              <a:buNone/>
            </a:pPr>
            <a:r>
              <a:rPr lang="pt-BR" dirty="0" err="1">
                <a:latin typeface="+mj-lt"/>
              </a:rPr>
              <a:t>I</a:t>
            </a:r>
            <a:r>
              <a:rPr lang="pt-BR" dirty="0">
                <a:latin typeface="+mj-lt"/>
              </a:rPr>
              <a:t> - o objeto e seus elementos característicos;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II - a vinculação ao edital de licitação e à proposta do licitante vencedor ou ao ato que tiver autorizado a contratação direta e à respectiva proposta;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III - a legislação aplicável à execução do contrato, inclusive quanto aos casos omissos;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IV - o regime de execução ou a forma de fornecimento;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V - o preço e as condições de pagamento, os critérios, a data-base e a periodicidade do reajustamento de preços e os critérios de atualização monetária entre a data do adimplemento das obrigações e a do efetivo pagamento;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VI - os critérios e a periodicidade da medição, quando for o caso, e o prazo para liquidação e para pagamento;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VII - os prazos de início das etapas de execução, conclusão, entrega, observação e recebimento definitivo, quando for o caso;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VIII - o crédito pelo qual correrá a despesa, com a indicação da classificação funcional programática e da categoria econômica;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IX - a matriz de risco, quando for o caso;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X - o prazo para resposta ao pedido de repactuação de preços, quando for o caso;</a:t>
            </a:r>
          </a:p>
          <a:p>
            <a:pPr algn="just">
              <a:buNone/>
            </a:pPr>
            <a:endParaRPr lang="pt-BR" dirty="0">
              <a:latin typeface="+mj-lt"/>
            </a:endParaRP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116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0590B-B1FF-1091-B609-A9C2841DA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B2D384-8A9B-D68F-296C-184CBDF5D06A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D158E3-F361-1050-6A10-04C93B7A8622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675FB1-3AE1-BA24-0CAC-31241085F36B}"/>
              </a:ext>
            </a:extLst>
          </p:cNvPr>
          <p:cNvSpPr txBox="1"/>
          <p:nvPr/>
        </p:nvSpPr>
        <p:spPr>
          <a:xfrm>
            <a:off x="540886" y="1387160"/>
            <a:ext cx="10710211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dirty="0">
                <a:latin typeface="+mj-lt"/>
              </a:rPr>
              <a:t>Art. 92. São </a:t>
            </a:r>
            <a:r>
              <a:rPr lang="pt-BR" sz="2800" b="1" dirty="0">
                <a:solidFill>
                  <a:srgbClr val="FF0000"/>
                </a:solidFill>
                <a:latin typeface="+mj-lt"/>
              </a:rPr>
              <a:t>necessárias em todo contrato cláusulas </a:t>
            </a:r>
            <a:r>
              <a:rPr lang="pt-BR" dirty="0">
                <a:latin typeface="+mj-lt"/>
              </a:rPr>
              <a:t>que estabeleçam:</a:t>
            </a:r>
          </a:p>
          <a:p>
            <a:pPr algn="just">
              <a:buNone/>
            </a:pPr>
            <a:endParaRPr lang="pt-BR" dirty="0">
              <a:latin typeface="+mj-lt"/>
            </a:endParaRPr>
          </a:p>
          <a:p>
            <a:pPr algn="just">
              <a:buNone/>
            </a:pPr>
            <a:r>
              <a:rPr lang="pt-BR" dirty="0">
                <a:latin typeface="+mj-lt"/>
              </a:rPr>
              <a:t>XI - o prazo para resposta ao pedido de restabelecimento do equilíbrio econômico-financeiro, quando for o caso;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XII - as garantias oferecidas para assegurar sua plena execução, quando exigidas, inclusive as que forem oferecidas pelo contratado no caso de antecipação de valores a título de pagamento;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XIII - o prazo de garantia mínima do objeto, observados os prazos mínimos estabelecidos nesta Lei e nas normas técnicas aplicáveis, e as condições de manutenção e assistência técnica, quando for o caso;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XIV - os direitos e as responsabilidades das partes, as penalidades cabíveis e os valores das multas e suas bases de cálculo;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XV - as condições de importação e a data e a taxa de câmbio para conversão, quando for o caso;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XVI - a obrigação do contratado de manter, durante toda a execução do contrato, em compatibilidade com as obrigações por ele assumidas, todas as condições exigidas para a habilitação na licitação, ou para a qualificação, na contratação direta;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XVII - a obrigação de o contratado cumprir as exigências de reserva de cargos prevista em lei, bem como em outras normas específicas, para pessoa com deficiência, para reabilitado da Previdência Social e para aprendiz;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XVIII - o modelo de gestão do contrato, observados os requisitos definidos em regulamento;</a:t>
            </a:r>
          </a:p>
          <a:p>
            <a:pPr algn="just">
              <a:buNone/>
            </a:pPr>
            <a:r>
              <a:rPr lang="pt-BR" dirty="0">
                <a:latin typeface="+mj-lt"/>
              </a:rPr>
              <a:t>XIX - os casos de extinção.</a:t>
            </a:r>
          </a:p>
          <a:p>
            <a:pPr algn="just">
              <a:buNone/>
            </a:pPr>
            <a:endParaRPr lang="pt-BR" dirty="0">
              <a:latin typeface="+mj-lt"/>
            </a:endParaRP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9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Visão superior de uma escada caracol">
            <a:extLst>
              <a:ext uri="{FF2B5EF4-FFF2-40B4-BE49-F238E27FC236}">
                <a16:creationId xmlns:a16="http://schemas.microsoft.com/office/drawing/2014/main" id="{9CC7F09F-F605-87EF-9E41-24C71B8B5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5" b="55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Lei de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Improbidade</a:t>
            </a: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Administrativa</a:t>
            </a:r>
            <a:endParaRPr lang="en-US" sz="5200" cap="sm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590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02265D-FD1F-48B0-69C1-3D1FDCFF6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D66424F-415F-663F-199D-0FBB6E448B4F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1A2AA4-07CD-5F2F-D6EF-073384EF3374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255D29-7ADA-3940-A7BB-E13260DEEA51}"/>
              </a:ext>
            </a:extLst>
          </p:cNvPr>
          <p:cNvSpPr txBox="1"/>
          <p:nvPr/>
        </p:nvSpPr>
        <p:spPr>
          <a:xfrm>
            <a:off x="540886" y="1387160"/>
            <a:ext cx="1071021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Art. 92 (...) § 4º Nos contratos de serviços contínuos, observado o interregno mínimo de 1 (um) ano, 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o critério de reajustamento de preços </a:t>
            </a:r>
            <a:r>
              <a:rPr lang="pt-BR" sz="2400" dirty="0">
                <a:latin typeface="+mj-lt"/>
              </a:rPr>
              <a:t>será por: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000" dirty="0" err="1">
                <a:latin typeface="+mj-lt"/>
              </a:rPr>
              <a:t>I</a:t>
            </a:r>
            <a:r>
              <a:rPr lang="pt-BR" sz="2000" dirty="0">
                <a:latin typeface="+mj-lt"/>
              </a:rPr>
              <a:t> - reajustamento em sentido estrito, quando não houver regime de dedicação exclusiva de mão de obra ou predominância de mão de obra, mediante previsão de índices específicos ou setoriais;</a:t>
            </a:r>
          </a:p>
          <a:p>
            <a:pPr algn="just"/>
            <a:r>
              <a:rPr lang="pt-BR" sz="2000" dirty="0">
                <a:latin typeface="+mj-lt"/>
              </a:rPr>
              <a:t>II - repactuação, quando houver regime de dedicação exclusiva de mão de obra ou predominância de mão de obra, mediante demonstração analítica da variação dos custos.</a:t>
            </a:r>
          </a:p>
          <a:p>
            <a:pPr algn="just"/>
            <a:r>
              <a:rPr lang="pt-BR" sz="2000" dirty="0">
                <a:latin typeface="+mj-lt"/>
              </a:rPr>
              <a:t>§ 5º Nos contratos de obras e serviços de engenharia, sempre que compatível com o regime de execução, a medição será mensal.</a:t>
            </a:r>
          </a:p>
          <a:p>
            <a:pPr>
              <a:buNone/>
            </a:pPr>
            <a:br>
              <a:rPr lang="pt-BR" dirty="0"/>
            </a:br>
            <a:endParaRPr lang="pt-BR" dirty="0">
              <a:latin typeface="+mj-lt"/>
            </a:endParaRP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945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7A4F29-640D-3DA4-3924-72AE45EA6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70AD5E-EE5B-5540-4EAD-6672ADC646B7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853D59-7A11-6475-87AF-A83D15AA9CEE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BD9848-F338-0B6B-FA94-BE02CADF8A78}"/>
              </a:ext>
            </a:extLst>
          </p:cNvPr>
          <p:cNvSpPr txBox="1"/>
          <p:nvPr/>
        </p:nvSpPr>
        <p:spPr>
          <a:xfrm>
            <a:off x="540886" y="1387160"/>
            <a:ext cx="1071021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Art. 95. O instrumento de 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contrato é obrigatório, salvo </a:t>
            </a:r>
            <a:r>
              <a:rPr lang="pt-BR" sz="2400" dirty="0">
                <a:latin typeface="+mj-lt"/>
              </a:rPr>
              <a:t>nas seguintes hipóteses, em que a Administração poderá substituí-lo por outro instrumento hábil, como carta-contrato, nota de empenho de despesa, autorização de compra ou ordem de execução de serviço: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dirty="0" err="1">
                <a:latin typeface="+mj-lt"/>
              </a:rPr>
              <a:t>I</a:t>
            </a:r>
            <a:r>
              <a:rPr lang="pt-BR" dirty="0">
                <a:latin typeface="+mj-lt"/>
              </a:rPr>
              <a:t> - dispensa de licitação em razão de valor;</a:t>
            </a:r>
          </a:p>
          <a:p>
            <a:pPr algn="just"/>
            <a:r>
              <a:rPr lang="pt-BR" dirty="0">
                <a:latin typeface="+mj-lt"/>
              </a:rPr>
              <a:t>II - compras com entrega imediata e integral dos bens adquiridos e dos quais não resultem obrigações futuras, inclusive quanto a assistência técnica, independentemente de seu valor.</a:t>
            </a:r>
          </a:p>
          <a:p>
            <a:pPr algn="just"/>
            <a:r>
              <a:rPr lang="pt-BR" dirty="0">
                <a:latin typeface="+mj-lt"/>
              </a:rPr>
              <a:t>§ 1º Às hipóteses de substituição do instrumento de contrato, aplica-se, no que couber, o disposto no art. 92 desta Lei.</a:t>
            </a:r>
          </a:p>
          <a:p>
            <a:pPr algn="just"/>
            <a:r>
              <a:rPr lang="pt-BR" dirty="0">
                <a:latin typeface="+mj-lt"/>
              </a:rPr>
              <a:t>§ 2º É nulo e de nenhum efeito o contrato verbal com a Administração, salvo o de pequenas compras ou o de prestação de serviços de pronto pagamento, assim entendidos aqueles de valor não superior a </a:t>
            </a:r>
            <a:r>
              <a:rPr lang="pt-BR" dirty="0" err="1">
                <a:latin typeface="+mj-lt"/>
              </a:rPr>
              <a:t>R</a:t>
            </a:r>
            <a:r>
              <a:rPr lang="pt-BR" dirty="0">
                <a:latin typeface="+mj-lt"/>
              </a:rPr>
              <a:t>$ 10.000,00 (dez mil reais).   </a:t>
            </a:r>
            <a:br>
              <a:rPr lang="pt-BR" dirty="0"/>
            </a:br>
            <a:endParaRPr lang="pt-BR" dirty="0">
              <a:latin typeface="+mj-lt"/>
            </a:endParaRP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965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A7AB59-E795-AE93-C137-03F6E09F5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369687D-5A53-9889-6CE9-7A3DB56E75B2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02B96C-EB0E-EA4F-26DE-38B7BBE22550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F2C33E-D3B6-0D0B-5E98-7FC7C206BCC6}"/>
              </a:ext>
            </a:extLst>
          </p:cNvPr>
          <p:cNvSpPr txBox="1"/>
          <p:nvPr/>
        </p:nvSpPr>
        <p:spPr>
          <a:xfrm>
            <a:off x="540886" y="1387160"/>
            <a:ext cx="1071021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Art. 105. A duração dos contratos regidos por esta Lei será a prevista em edital, e deverão ser observadas, </a:t>
            </a:r>
            <a:r>
              <a:rPr lang="pt-BR" sz="2800" b="1" dirty="0">
                <a:solidFill>
                  <a:srgbClr val="FF0000"/>
                </a:solidFill>
                <a:latin typeface="+mj-lt"/>
              </a:rPr>
              <a:t>no momento da contratação e a cada exercício financeiro, a disponibilidade de créditos orçamentários</a:t>
            </a:r>
            <a:r>
              <a:rPr lang="pt-BR" sz="2400" dirty="0">
                <a:latin typeface="+mj-lt"/>
              </a:rPr>
              <a:t>, bem como a previsão no plano plurianual, quando ultrapassar 1 (um) exercício financeiro.</a:t>
            </a:r>
          </a:p>
          <a:p>
            <a:pPr algn="just"/>
            <a:br>
              <a:rPr lang="pt-BR" dirty="0"/>
            </a:br>
            <a:endParaRPr lang="pt-BR" dirty="0">
              <a:latin typeface="+mj-lt"/>
            </a:endParaRP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086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EB136-B7B1-3C94-3BBD-CAB2D19B0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9B4F357-B366-8FD5-FC19-B5EC50CBECBE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56DDC3-62A5-9BBB-A82E-E6758D9B257D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57317A-9C65-D0DA-E67C-CD5C60BE999B}"/>
              </a:ext>
            </a:extLst>
          </p:cNvPr>
          <p:cNvSpPr txBox="1"/>
          <p:nvPr/>
        </p:nvSpPr>
        <p:spPr>
          <a:xfrm>
            <a:off x="540886" y="1387160"/>
            <a:ext cx="1071021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800" dirty="0">
                <a:latin typeface="+mj-lt"/>
              </a:rPr>
              <a:t>Art. 106. A Administração poderá celebrar 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contratos com prazo de até 5 (cinco) anos</a:t>
            </a:r>
            <a:r>
              <a:rPr lang="pt-BR" sz="2800" dirty="0">
                <a:latin typeface="+mj-lt"/>
              </a:rPr>
              <a:t> nas hipóteses de serviços e </a:t>
            </a:r>
            <a:r>
              <a:rPr lang="pt-BR" sz="2800" dirty="0">
                <a:solidFill>
                  <a:srgbClr val="FF0000"/>
                </a:solidFill>
                <a:latin typeface="+mj-lt"/>
              </a:rPr>
              <a:t>fornecimentos</a:t>
            </a:r>
            <a:r>
              <a:rPr lang="pt-BR" sz="2800" dirty="0">
                <a:latin typeface="+mj-lt"/>
              </a:rPr>
              <a:t> contínuos, observadas as seguintes diretrizes:</a:t>
            </a:r>
          </a:p>
          <a:p>
            <a:pPr algn="just"/>
            <a:r>
              <a:rPr lang="pt-BR" sz="2000" dirty="0" err="1">
                <a:latin typeface="+mj-lt"/>
              </a:rPr>
              <a:t>I</a:t>
            </a:r>
            <a:r>
              <a:rPr lang="pt-BR" sz="2000" dirty="0">
                <a:latin typeface="+mj-lt"/>
              </a:rPr>
              <a:t> - a autoridade competente do órgão ou entidade contratante deverá atestar a maior vantagem econômica vislumbrada em razão da contratação plurianual;</a:t>
            </a:r>
          </a:p>
          <a:p>
            <a:pPr algn="just"/>
            <a:r>
              <a:rPr lang="pt-BR" sz="2000" dirty="0">
                <a:latin typeface="+mj-lt"/>
              </a:rPr>
              <a:t>II - a Administração deverá atestar, no início da contratação e de cada exercício, a existência de créditos orçamentários vinculados à contratação e a vantagem em sua manutenção;</a:t>
            </a:r>
          </a:p>
          <a:p>
            <a:pPr algn="just"/>
            <a:r>
              <a:rPr lang="pt-BR" sz="2000" dirty="0">
                <a:latin typeface="+mj-lt"/>
              </a:rPr>
              <a:t>III - a Administração terá a opção de extinguir o contrato, sem ônus, quando não dispuser de créditos orçamentários para sua continuidade ou quando entender que o contrato não mais lhe oferece vantagem.</a:t>
            </a:r>
          </a:p>
          <a:p>
            <a:pPr algn="just"/>
            <a:br>
              <a:rPr lang="pt-BR" dirty="0"/>
            </a:br>
            <a:endParaRPr lang="pt-BR" dirty="0">
              <a:latin typeface="+mj-lt"/>
            </a:endParaRP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286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FFB1CD-B25D-89C9-98E6-69FDE8F88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AD9B4CC-DE49-24A6-1550-3D6E8F2306E1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888862-5683-E743-8E3C-1627D911DE67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FA8099-D391-DA15-4A68-C9042AEFDC4F}"/>
              </a:ext>
            </a:extLst>
          </p:cNvPr>
          <p:cNvSpPr txBox="1"/>
          <p:nvPr/>
        </p:nvSpPr>
        <p:spPr>
          <a:xfrm>
            <a:off x="540886" y="1387160"/>
            <a:ext cx="1071021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800" dirty="0">
                <a:latin typeface="+mj-lt"/>
              </a:rPr>
              <a:t>Art. 106. A Administração poderá celebrar 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contratos com prazo de até 5 (cinco) anos</a:t>
            </a:r>
            <a:r>
              <a:rPr lang="pt-BR" sz="2800" dirty="0">
                <a:latin typeface="+mj-lt"/>
              </a:rPr>
              <a:t> nas hipóteses de serviços e </a:t>
            </a:r>
            <a:r>
              <a:rPr lang="pt-BR" sz="2800" dirty="0">
                <a:solidFill>
                  <a:srgbClr val="FF0000"/>
                </a:solidFill>
                <a:latin typeface="+mj-lt"/>
              </a:rPr>
              <a:t>fornecimentos</a:t>
            </a:r>
            <a:r>
              <a:rPr lang="pt-BR" sz="2800" dirty="0">
                <a:latin typeface="+mj-lt"/>
              </a:rPr>
              <a:t> contínuos, observadas as seguintes diretrizes:</a:t>
            </a:r>
          </a:p>
          <a:p>
            <a:pPr algn="just"/>
            <a:r>
              <a:rPr lang="pt-BR" sz="2000" dirty="0" err="1">
                <a:latin typeface="+mj-lt"/>
              </a:rPr>
              <a:t>I</a:t>
            </a:r>
            <a:r>
              <a:rPr lang="pt-BR" sz="2000" dirty="0">
                <a:latin typeface="+mj-lt"/>
              </a:rPr>
              <a:t> - a autoridade competente do órgão ou entidade contratante deverá atestar a maior vantagem econômica vislumbrada em razão da contratação plurianual;</a:t>
            </a:r>
          </a:p>
          <a:p>
            <a:pPr algn="just"/>
            <a:r>
              <a:rPr lang="pt-BR" sz="2000" dirty="0">
                <a:latin typeface="+mj-lt"/>
              </a:rPr>
              <a:t>II - a Administração deverá atestar, no início da contratação e de cada exercício, a existência de créditos orçamentários vinculados à contratação e a vantagem em sua manutenção;</a:t>
            </a:r>
          </a:p>
          <a:p>
            <a:pPr algn="just"/>
            <a:r>
              <a:rPr lang="pt-BR" sz="2000" dirty="0">
                <a:latin typeface="+mj-lt"/>
              </a:rPr>
              <a:t>III - a Administração terá a opção de extinguir o contrato, sem ônus, quando não dispuser de créditos orçamentários para sua continuidade ou quando entender que o contrato não mais lhe oferece vantagem.</a:t>
            </a:r>
          </a:p>
          <a:p>
            <a:pPr algn="just"/>
            <a:br>
              <a:rPr lang="pt-BR" dirty="0"/>
            </a:br>
            <a:endParaRPr lang="pt-BR" dirty="0">
              <a:latin typeface="+mj-lt"/>
            </a:endParaRP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375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2078DC-DA9C-66D5-854E-520288D66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72A97E-EA48-983A-1525-86BEAE3A9CF1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93D289-93D4-1AE0-C654-0E88AEB20DEA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3FD118-68A9-8BDB-4BC1-1F7C17E50E13}"/>
              </a:ext>
            </a:extLst>
          </p:cNvPr>
          <p:cNvSpPr txBox="1"/>
          <p:nvPr/>
        </p:nvSpPr>
        <p:spPr>
          <a:xfrm>
            <a:off x="540886" y="1387160"/>
            <a:ext cx="1071021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Art. 107. Os contratos de serviços e fornecimentos contínuos poderão ser prorrogados sucessivamente, respeitada a 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vigência máxima decenal</a:t>
            </a:r>
            <a:r>
              <a:rPr lang="pt-BR" sz="2400" dirty="0">
                <a:latin typeface="+mj-lt"/>
              </a:rPr>
              <a:t>, desde que haja previsão em edital e que a autoridade competente ateste que as condições e os preços permanecem vantajosos para a Administração, permitida a negociação com o contratado ou a extinção contratual sem ônus para qualquer das partes.</a:t>
            </a:r>
            <a:br>
              <a:rPr lang="pt-BR" sz="1600" dirty="0">
                <a:latin typeface="+mj-lt"/>
              </a:rPr>
            </a:br>
            <a:endParaRPr lang="pt-BR" sz="1600" dirty="0">
              <a:latin typeface="+mj-lt"/>
            </a:endParaRPr>
          </a:p>
          <a:p>
            <a:pPr algn="just">
              <a:buNone/>
            </a:pPr>
            <a:br>
              <a:rPr lang="pt-BR" sz="2000" dirty="0">
                <a:latin typeface="+mj-lt"/>
              </a:rPr>
            </a:br>
            <a:r>
              <a:rPr lang="pt-BR" sz="20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0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486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A970C2-7020-878E-E50A-562788BC6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83BA4F0-DD22-FDF5-BE26-2AD83F08A716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F4A45A-6814-61E0-A893-84E380C8790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8849DA-28CB-9B47-8C17-FF679E2E2386}"/>
              </a:ext>
            </a:extLst>
          </p:cNvPr>
          <p:cNvSpPr txBox="1"/>
          <p:nvPr/>
        </p:nvSpPr>
        <p:spPr>
          <a:xfrm>
            <a:off x="540886" y="1387160"/>
            <a:ext cx="107102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800" dirty="0">
                <a:latin typeface="+mj-lt"/>
              </a:rPr>
              <a:t>Art. 124. Os contratos regidos por esta Lei poderão ser alterados, com as devidas justificativas, nos seguintes casos:</a:t>
            </a:r>
          </a:p>
          <a:p>
            <a:pPr algn="just"/>
            <a:r>
              <a:rPr lang="pt-BR" dirty="0" err="1">
                <a:latin typeface="+mj-lt"/>
              </a:rPr>
              <a:t>I</a:t>
            </a:r>
            <a:r>
              <a:rPr lang="pt-BR" dirty="0">
                <a:latin typeface="+mj-lt"/>
              </a:rPr>
              <a:t> - unilateralmente pela Administração:</a:t>
            </a:r>
          </a:p>
          <a:p>
            <a:pPr algn="just"/>
            <a:r>
              <a:rPr lang="pt-BR" dirty="0">
                <a:latin typeface="+mj-lt"/>
              </a:rPr>
              <a:t>a) quando houver modificação do projeto ou das especificações, para melhor adequação técnica a seus objetivos;</a:t>
            </a:r>
          </a:p>
          <a:p>
            <a:pPr algn="just"/>
            <a:r>
              <a:rPr lang="pt-BR" dirty="0" err="1">
                <a:latin typeface="+mj-lt"/>
              </a:rPr>
              <a:t>b</a:t>
            </a:r>
            <a:r>
              <a:rPr lang="pt-BR" dirty="0">
                <a:latin typeface="+mj-lt"/>
              </a:rPr>
              <a:t>) quando for necessária a modificação do valor contratual em decorrência de acréscimo ou diminuição quantitativa de seu objeto, nos limites permitidos por esta Lei;</a:t>
            </a:r>
          </a:p>
          <a:p>
            <a:pPr algn="just">
              <a:buNone/>
            </a:pPr>
            <a:br>
              <a:rPr lang="pt-BR" sz="2000" dirty="0">
                <a:latin typeface="+mj-lt"/>
              </a:rPr>
            </a:br>
            <a:r>
              <a:rPr lang="pt-BR" sz="20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0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663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953C4-BA0D-F9F8-9DFB-B33A00C81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8E44F9-CBC6-A1E4-F9B2-A02755EF767C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A3645A-4267-5992-D479-46684A173BD8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205FF5-C095-0BDB-E698-A978EC16BE4A}"/>
              </a:ext>
            </a:extLst>
          </p:cNvPr>
          <p:cNvSpPr txBox="1"/>
          <p:nvPr/>
        </p:nvSpPr>
        <p:spPr>
          <a:xfrm>
            <a:off x="540886" y="1387160"/>
            <a:ext cx="1071021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+mj-lt"/>
              </a:rPr>
              <a:t>II - por acordo entre as partes:</a:t>
            </a:r>
          </a:p>
          <a:p>
            <a:pPr algn="just"/>
            <a:r>
              <a:rPr lang="pt-BR" sz="2000" dirty="0">
                <a:latin typeface="+mj-lt"/>
              </a:rPr>
              <a:t>a) quando conveniente a substituição da garantia de execução;</a:t>
            </a:r>
          </a:p>
          <a:p>
            <a:pPr algn="just"/>
            <a:r>
              <a:rPr lang="pt-BR" sz="2000" dirty="0" err="1">
                <a:latin typeface="+mj-lt"/>
              </a:rPr>
              <a:t>b</a:t>
            </a:r>
            <a:r>
              <a:rPr lang="pt-BR" sz="2000" dirty="0">
                <a:latin typeface="+mj-lt"/>
              </a:rPr>
              <a:t>) quando necessária a modificação do regime de execução da obra ou do serviço, bem como do modo de fornecimento, em face de verificação técnica da inaplicabilidade dos termos contratuais originários;</a:t>
            </a:r>
          </a:p>
          <a:p>
            <a:pPr algn="just"/>
            <a:r>
              <a:rPr lang="pt-BR" sz="2000" dirty="0" err="1">
                <a:latin typeface="+mj-lt"/>
              </a:rPr>
              <a:t>c</a:t>
            </a:r>
            <a:r>
              <a:rPr lang="pt-BR" sz="2000" dirty="0">
                <a:latin typeface="+mj-lt"/>
              </a:rPr>
              <a:t>) quando necessária a modificação da forma de pagamento por imposição de circunstâncias supervenientes, mantido o valor inicial atualizado e vedada a antecipação do pagamento em relação ao cronograma financeiro fixado sem a correspondente contraprestação de fornecimento de bens ou execução de obra ou serviço;</a:t>
            </a:r>
          </a:p>
          <a:p>
            <a:pPr algn="just"/>
            <a:r>
              <a:rPr lang="pt-BR" sz="2400" b="1" dirty="0" err="1">
                <a:solidFill>
                  <a:srgbClr val="FF0000"/>
                </a:solidFill>
                <a:latin typeface="+mj-lt"/>
              </a:rPr>
              <a:t>d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) para restabelecer o equilíbrio econômico-financeiro inicial do contrato em caso de força maior, caso fortuito ou fato do príncipe ou em decorrência de fatos imprevisíveis ou previsíveis de consequências incalculáveis, que inviabilizem a execução do contrato tal como pactuado, respeitada, em qualquer caso, a repartição objetiva de risco estabelecida no contrato.</a:t>
            </a:r>
          </a:p>
          <a:p>
            <a:pPr algn="just"/>
            <a:br>
              <a:rPr lang="pt-BR" sz="1800" dirty="0">
                <a:latin typeface="+mj-lt"/>
              </a:rPr>
            </a:br>
            <a:endParaRPr lang="pt-BR" sz="1800" dirty="0">
              <a:latin typeface="+mj-lt"/>
            </a:endParaRPr>
          </a:p>
          <a:p>
            <a:pPr algn="just">
              <a:buNone/>
            </a:pPr>
            <a:br>
              <a:rPr lang="pt-BR" sz="2000" dirty="0">
                <a:latin typeface="+mj-lt"/>
              </a:rPr>
            </a:br>
            <a:r>
              <a:rPr lang="pt-BR" sz="20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0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436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A53A5-F83E-3646-9200-AB7FEE42C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203E387-97D9-372A-485D-272350C94B7C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B35FE0-308D-24D3-F682-583AC8158DD8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59E433-D86A-9BAD-3053-6DED480D4B56}"/>
              </a:ext>
            </a:extLst>
          </p:cNvPr>
          <p:cNvSpPr txBox="1"/>
          <p:nvPr/>
        </p:nvSpPr>
        <p:spPr>
          <a:xfrm>
            <a:off x="540886" y="1387160"/>
            <a:ext cx="1071021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Art. 137. Constituirão </a:t>
            </a:r>
            <a:r>
              <a:rPr lang="pt-BR" sz="2800" b="1" dirty="0">
                <a:solidFill>
                  <a:srgbClr val="FF0000"/>
                </a:solidFill>
                <a:latin typeface="+mj-lt"/>
              </a:rPr>
              <a:t>motivos para extinção do contrato</a:t>
            </a:r>
            <a:r>
              <a:rPr lang="pt-BR" sz="2400" dirty="0">
                <a:latin typeface="+mj-lt"/>
              </a:rPr>
              <a:t>, a qual deverá ser formalmente motivada nos autos do processo, assegurados o contraditório e a ampla defesa, as seguintes situações:</a:t>
            </a:r>
          </a:p>
          <a:p>
            <a:pPr algn="just"/>
            <a:r>
              <a:rPr lang="pt-BR" sz="1600" dirty="0" err="1">
                <a:latin typeface="+mj-lt"/>
              </a:rPr>
              <a:t>I</a:t>
            </a:r>
            <a:r>
              <a:rPr lang="pt-BR" sz="1600" dirty="0">
                <a:latin typeface="+mj-lt"/>
              </a:rPr>
              <a:t> - não cumprimento ou cumprimento irregular de normas editalícias ou de cláusulas contratuais, de especificações, de projetos ou de prazos;</a:t>
            </a:r>
          </a:p>
          <a:p>
            <a:pPr algn="just"/>
            <a:r>
              <a:rPr lang="pt-BR" sz="1600" dirty="0">
                <a:latin typeface="+mj-lt"/>
              </a:rPr>
              <a:t>II - desatendimento das determinações regulares emitidas pela autoridade designada para acompanhar e fiscalizar sua execução ou por autoridade superior;</a:t>
            </a:r>
          </a:p>
          <a:p>
            <a:pPr algn="just"/>
            <a:r>
              <a:rPr lang="pt-BR" sz="1600" dirty="0">
                <a:latin typeface="+mj-lt"/>
              </a:rPr>
              <a:t>III - alteração social ou modificação da finalidade ou da estrutura da empresa que restrinja sua capacidade de concluir o contrato;</a:t>
            </a:r>
          </a:p>
          <a:p>
            <a:pPr algn="just"/>
            <a:r>
              <a:rPr lang="pt-BR" sz="1600" dirty="0">
                <a:latin typeface="+mj-lt"/>
              </a:rPr>
              <a:t>IV - decretação de falência ou de insolvência civil, dissolução da sociedade ou falecimento do contratado;</a:t>
            </a:r>
          </a:p>
          <a:p>
            <a:pPr algn="just"/>
            <a:r>
              <a:rPr lang="pt-BR" sz="1600" dirty="0">
                <a:latin typeface="+mj-lt"/>
              </a:rPr>
              <a:t>V - caso fortuito ou força maior, regularmente comprovados, impeditivos da execução do contrato;</a:t>
            </a:r>
          </a:p>
          <a:p>
            <a:pPr algn="just"/>
            <a:r>
              <a:rPr lang="pt-BR" sz="1600" dirty="0">
                <a:latin typeface="+mj-lt"/>
              </a:rPr>
              <a:t>VI - atraso na obtenção da licença ambiental, ou impossibilidade de obtê-la, ou alteração substancial do anteprojeto que dela resultar, ainda que obtida no prazo previsto;</a:t>
            </a:r>
          </a:p>
          <a:p>
            <a:pPr algn="just"/>
            <a:r>
              <a:rPr lang="pt-BR" sz="1600" dirty="0">
                <a:latin typeface="+mj-lt"/>
              </a:rPr>
              <a:t>VII - atraso na liberação das áreas sujeitas a desapropriação, a desocupação ou a servidão administrativa, ou impossibilidade de liberação dessas áreas;</a:t>
            </a:r>
          </a:p>
          <a:p>
            <a:pPr algn="just"/>
            <a:r>
              <a:rPr lang="pt-BR" sz="1600" dirty="0">
                <a:latin typeface="+mj-lt"/>
              </a:rPr>
              <a:t>VIII - razões de interesse público, justificadas pela autoridade máxima do órgão ou da entidade contratante;</a:t>
            </a:r>
          </a:p>
          <a:p>
            <a:pPr algn="just"/>
            <a:r>
              <a:rPr lang="pt-BR" sz="1600" dirty="0">
                <a:latin typeface="+mj-lt"/>
              </a:rPr>
              <a:t>IX - não cumprimento das obrigações relativas à reserva de cargos prevista em lei, bem como em outras normas específicas, para pessoa com deficiência, para reabilitado da Previdência Social ou para aprendiz.</a:t>
            </a:r>
          </a:p>
          <a:p>
            <a:pPr algn="just"/>
            <a:br>
              <a:rPr lang="pt-BR" sz="1800" dirty="0">
                <a:latin typeface="+mj-lt"/>
              </a:rPr>
            </a:br>
            <a:endParaRPr lang="pt-BR" sz="1800" dirty="0">
              <a:latin typeface="+mj-lt"/>
            </a:endParaRPr>
          </a:p>
          <a:p>
            <a:pPr algn="just">
              <a:buNone/>
            </a:pPr>
            <a:br>
              <a:rPr lang="pt-BR" sz="2000" dirty="0">
                <a:latin typeface="+mj-lt"/>
              </a:rPr>
            </a:br>
            <a:r>
              <a:rPr lang="pt-BR" sz="20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0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130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F82BB-7A41-D746-7459-E87872D5B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B7C54BB-A63B-8092-14F7-6A90D59E7F29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0A51E2-4796-5D52-4D8B-B685AD8293E5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8AE1D1-FB56-0ACC-E6AD-42C656280ABC}"/>
              </a:ext>
            </a:extLst>
          </p:cNvPr>
          <p:cNvSpPr txBox="1"/>
          <p:nvPr/>
        </p:nvSpPr>
        <p:spPr>
          <a:xfrm>
            <a:off x="540886" y="1387160"/>
            <a:ext cx="107102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+mj-lt"/>
            </a:endParaRPr>
          </a:p>
          <a:p>
            <a:pPr algn="just">
              <a:buNone/>
            </a:pPr>
            <a:r>
              <a:rPr lang="pt-BR" sz="2800" dirty="0">
                <a:latin typeface="+mj-lt"/>
              </a:rPr>
              <a:t>Art. 137 (...) § 2º O </a:t>
            </a:r>
            <a:r>
              <a:rPr lang="pt-BR" sz="2800" b="1" dirty="0">
                <a:solidFill>
                  <a:srgbClr val="FF0000"/>
                </a:solidFill>
                <a:latin typeface="+mj-lt"/>
              </a:rPr>
              <a:t>contratado terá direito à extinção do contrato </a:t>
            </a:r>
            <a:r>
              <a:rPr lang="pt-BR" sz="2800" dirty="0">
                <a:latin typeface="+mj-lt"/>
              </a:rPr>
              <a:t>nas seguintes hipóteses:</a:t>
            </a:r>
          </a:p>
          <a:p>
            <a:pPr algn="just">
              <a:buNone/>
            </a:pPr>
            <a:r>
              <a:rPr lang="pt-BR" sz="1600" dirty="0" err="1">
                <a:latin typeface="+mj-lt"/>
              </a:rPr>
              <a:t>I</a:t>
            </a:r>
            <a:r>
              <a:rPr lang="pt-BR" sz="1600" dirty="0">
                <a:latin typeface="+mj-lt"/>
              </a:rPr>
              <a:t> - supressão, por parte da Administração, de obras, serviços ou compras que acarrete modificação do valor inicial do contrato além do limite permitido no </a:t>
            </a:r>
            <a:r>
              <a:rPr lang="pt-BR" sz="16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125 desta Lei</a:t>
            </a:r>
            <a:r>
              <a:rPr lang="pt-BR" sz="1600" dirty="0">
                <a:latin typeface="+mj-lt"/>
              </a:rPr>
              <a:t>;</a:t>
            </a:r>
          </a:p>
          <a:p>
            <a:pPr algn="just">
              <a:buNone/>
            </a:pPr>
            <a:r>
              <a:rPr lang="pt-BR" sz="1600" dirty="0">
                <a:latin typeface="+mj-lt"/>
              </a:rPr>
              <a:t>II - suspensão de execução do contrato, por ordem escrita da Administração, por prazo superior a 3 (três) meses;</a:t>
            </a:r>
          </a:p>
          <a:p>
            <a:pPr algn="just">
              <a:buNone/>
            </a:pPr>
            <a:r>
              <a:rPr lang="pt-BR" sz="1600" dirty="0">
                <a:latin typeface="+mj-lt"/>
              </a:rPr>
              <a:t>III - repetidas suspensões que totalizem 90 (noventa) dias úteis, independentemente do pagamento obrigatório de indenização pelas sucessivas e contratualmente imprevistas desmobilizações e mobilizações e outras previstas;</a:t>
            </a:r>
          </a:p>
          <a:p>
            <a:pPr algn="just">
              <a:buNone/>
            </a:pPr>
            <a:r>
              <a:rPr lang="pt-BR" sz="1600" dirty="0">
                <a:latin typeface="+mj-lt"/>
              </a:rPr>
              <a:t>IV - atraso superior a 2 (dois) meses, contado da emissão da nota fiscal, dos pagamentos ou de parcelas de pagamentos devidos pela Administração por despesas de obras, serviços ou fornecimentos;</a:t>
            </a:r>
          </a:p>
          <a:p>
            <a:pPr algn="just"/>
            <a:r>
              <a:rPr lang="pt-BR" sz="1600" dirty="0">
                <a:latin typeface="+mj-lt"/>
              </a:rPr>
              <a:t>V - não liberação pela Administração, nos prazos contratuais, de área, local ou objeto, para execução de obra, serviço ou fornecimento, e de fontes de materiais naturais especificadas no projeto, inclusive devido a atraso ou descumprimento das obrigações atribuídas pelo contrato à Administração relacionadas a desapropriação, a desocupação de áreas públicas ou a licenciamento ambiental.</a:t>
            </a:r>
          </a:p>
          <a:p>
            <a:pPr algn="just"/>
            <a:br>
              <a:rPr lang="pt-BR" sz="1800" dirty="0">
                <a:latin typeface="+mj-lt"/>
              </a:rPr>
            </a:br>
            <a:endParaRPr lang="pt-BR" sz="1800" dirty="0">
              <a:latin typeface="+mj-lt"/>
            </a:endParaRPr>
          </a:p>
          <a:p>
            <a:pPr algn="just">
              <a:buNone/>
            </a:pPr>
            <a:br>
              <a:rPr lang="pt-BR" sz="2000" dirty="0">
                <a:latin typeface="+mj-lt"/>
              </a:rPr>
            </a:br>
            <a:r>
              <a:rPr lang="pt-BR" sz="20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0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1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Improbidade Administrativa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BD549F-CDB0-4B01-9F39-3FCF20411399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C93172-A23F-47C5-90B9-A44047B326E3}"/>
              </a:ext>
            </a:extLst>
          </p:cNvPr>
          <p:cNvSpPr txBox="1"/>
          <p:nvPr/>
        </p:nvSpPr>
        <p:spPr>
          <a:xfrm>
            <a:off x="740894" y="2125344"/>
            <a:ext cx="107102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+mj-lt"/>
                <a:cs typeface="Arial" panose="020B0604020202020204" pitchFamily="34" charset="0"/>
              </a:rPr>
              <a:t>Tem como objetivo proteger o erário e a coisa pública. Foi criada em 1992 mas sofreu uma grande reforma em 2021, tornando a sua aplicação mais branda.</a:t>
            </a:r>
          </a:p>
          <a:p>
            <a:pPr algn="just"/>
            <a:endParaRPr lang="pt-BR" sz="28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+mj-lt"/>
                <a:cs typeface="Arial" panose="020B0604020202020204" pitchFamily="34" charset="0"/>
              </a:rPr>
              <a:t>Inicialmente, importante verificar as três espécies de improbidade: lesão ao erário, enriquecimento ilícito e Violação aos Princípios da Administração Pública.</a:t>
            </a:r>
          </a:p>
          <a:p>
            <a:pPr algn="just"/>
            <a:endParaRPr lang="pt-BR" sz="2800" dirty="0">
              <a:latin typeface="+mj-lt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https://www.planalto.gov.br/ccivil_03/leis/l8429.htm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45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903F0-4324-52FC-9D02-9B7D0CE5C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217774-4543-E80A-0EEA-759ED8AA2305}"/>
              </a:ext>
            </a:extLst>
          </p:cNvPr>
          <p:cNvSpPr txBox="1"/>
          <p:nvPr/>
        </p:nvSpPr>
        <p:spPr>
          <a:xfrm>
            <a:off x="158044" y="803163"/>
            <a:ext cx="11401778" cy="110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Contratos</a:t>
            </a:r>
            <a:r>
              <a:rPr lang="en-US" sz="32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Administrativos</a:t>
            </a:r>
            <a:endParaRPr lang="en-US" sz="32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7914390-6C69-F431-5A57-91F45E2902D3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120F44-F17F-B997-C9A9-7D942EFCC2B8}"/>
              </a:ext>
            </a:extLst>
          </p:cNvPr>
          <p:cNvSpPr txBox="1"/>
          <p:nvPr/>
        </p:nvSpPr>
        <p:spPr>
          <a:xfrm>
            <a:off x="540886" y="1387160"/>
            <a:ext cx="107102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+mj-lt"/>
            </a:endParaRPr>
          </a:p>
          <a:p>
            <a:pPr algn="just">
              <a:buNone/>
            </a:pPr>
            <a:r>
              <a:rPr lang="pt-BR" sz="2800" dirty="0">
                <a:latin typeface="+mj-lt"/>
              </a:rPr>
              <a:t>Art. 137 (...) § 2º O </a:t>
            </a:r>
            <a:r>
              <a:rPr lang="pt-BR" sz="2800" b="1" dirty="0">
                <a:solidFill>
                  <a:srgbClr val="FF0000"/>
                </a:solidFill>
                <a:latin typeface="+mj-lt"/>
              </a:rPr>
              <a:t>contratado terá direito à extinção do contrato </a:t>
            </a:r>
            <a:r>
              <a:rPr lang="pt-BR" sz="2800" dirty="0">
                <a:latin typeface="+mj-lt"/>
              </a:rPr>
              <a:t>nas seguintes hipóteses:</a:t>
            </a:r>
          </a:p>
          <a:p>
            <a:pPr algn="just">
              <a:buNone/>
            </a:pPr>
            <a:r>
              <a:rPr lang="pt-BR" sz="1600" dirty="0" err="1">
                <a:latin typeface="+mj-lt"/>
              </a:rPr>
              <a:t>I</a:t>
            </a:r>
            <a:r>
              <a:rPr lang="pt-BR" sz="1600" dirty="0">
                <a:latin typeface="+mj-lt"/>
              </a:rPr>
              <a:t> - supressão, por parte da Administração, de obras, serviços ou compras que acarrete modificação do valor inicial do contrato além do limite permitido no </a:t>
            </a:r>
            <a:r>
              <a:rPr lang="pt-BR" sz="16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125 desta Lei</a:t>
            </a:r>
            <a:r>
              <a:rPr lang="pt-BR" sz="1600" dirty="0">
                <a:latin typeface="+mj-lt"/>
              </a:rPr>
              <a:t>;</a:t>
            </a:r>
          </a:p>
          <a:p>
            <a:pPr algn="just">
              <a:buNone/>
            </a:pPr>
            <a:r>
              <a:rPr lang="pt-BR" sz="1600" dirty="0">
                <a:latin typeface="+mj-lt"/>
              </a:rPr>
              <a:t>II - suspensão de execução do contrato, por ordem escrita da Administração, por prazo superior a 3 (três) meses;</a:t>
            </a:r>
          </a:p>
          <a:p>
            <a:pPr algn="just">
              <a:buNone/>
            </a:pPr>
            <a:r>
              <a:rPr lang="pt-BR" sz="1600" dirty="0">
                <a:latin typeface="+mj-lt"/>
              </a:rPr>
              <a:t>III - repetidas suspensões que totalizem 90 (noventa) dias úteis, independentemente do pagamento obrigatório de indenização pelas sucessivas e contratualmente imprevistas desmobilizações e mobilizações e outras previstas;</a:t>
            </a:r>
          </a:p>
          <a:p>
            <a:pPr algn="just">
              <a:buNone/>
            </a:pPr>
            <a:r>
              <a:rPr lang="pt-BR" sz="1600" dirty="0">
                <a:latin typeface="+mj-lt"/>
              </a:rPr>
              <a:t>IV - atraso superior a 2 (dois) meses, contado da emissão da nota fiscal, dos pagamentos ou de parcelas de pagamentos devidos pela Administração por despesas de obras, serviços ou fornecimentos;</a:t>
            </a:r>
          </a:p>
          <a:p>
            <a:pPr algn="just"/>
            <a:r>
              <a:rPr lang="pt-BR" sz="1600" dirty="0">
                <a:latin typeface="+mj-lt"/>
              </a:rPr>
              <a:t>V - não liberação pela Administração, nos prazos contratuais, de área, local ou objeto, para execução de obra, serviço ou fornecimento, e de fontes de materiais naturais especificadas no projeto, inclusive devido a atraso ou descumprimento das obrigações atribuídas pelo contrato à Administração relacionadas a desapropriação, a desocupação de áreas públicas ou a licenciamento ambiental.</a:t>
            </a:r>
          </a:p>
          <a:p>
            <a:pPr algn="just"/>
            <a:br>
              <a:rPr lang="pt-BR" sz="1800" dirty="0">
                <a:latin typeface="+mj-lt"/>
              </a:rPr>
            </a:br>
            <a:endParaRPr lang="pt-BR" sz="1800" dirty="0">
              <a:latin typeface="+mj-lt"/>
            </a:endParaRPr>
          </a:p>
          <a:p>
            <a:pPr algn="just">
              <a:buNone/>
            </a:pPr>
            <a:br>
              <a:rPr lang="pt-BR" sz="2000" dirty="0">
                <a:latin typeface="+mj-lt"/>
              </a:rPr>
            </a:br>
            <a:r>
              <a:rPr lang="pt-BR" sz="2000" dirty="0">
                <a:latin typeface="+mj-lt"/>
              </a:rPr>
              <a:t>   </a:t>
            </a:r>
          </a:p>
          <a:p>
            <a:pPr algn="just">
              <a:buNone/>
            </a:pPr>
            <a:br>
              <a:rPr lang="pt-BR" sz="20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pt-BR" sz="11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pt-BR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388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D466C-16B5-2A85-E8D9-5247A649C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isão superior de uma escada caracol">
            <a:extLst>
              <a:ext uri="{FF2B5EF4-FFF2-40B4-BE49-F238E27FC236}">
                <a16:creationId xmlns:a16="http://schemas.microsoft.com/office/drawing/2014/main" id="{ABF2F2B9-C381-3673-7B73-748870B79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5" b="55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3E8FBF3-E13D-323E-B0DA-91093FA7B5A6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Responsabilização</a:t>
            </a: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Agentes</a:t>
            </a:r>
            <a:r>
              <a:rPr lang="en-US" sz="5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cap="sm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Públicos</a:t>
            </a:r>
            <a:endParaRPr lang="en-US" sz="5200" cap="sm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D3A09C-2C02-908D-0FD6-AA29393D508B}"/>
              </a:ext>
            </a:extLst>
          </p:cNvPr>
          <p:cNvSpPr txBox="1"/>
          <p:nvPr/>
        </p:nvSpPr>
        <p:spPr>
          <a:xfrm>
            <a:off x="18496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333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73D7447-7307-26C6-FEF8-CC0177DCC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D134AFC-3034-7C4C-B004-E81F86D6BA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F47E7A8-12A9-81E2-6DC7-14EA34189DE1}"/>
              </a:ext>
            </a:extLst>
          </p:cNvPr>
          <p:cNvSpPr txBox="1"/>
          <p:nvPr/>
        </p:nvSpPr>
        <p:spPr>
          <a:xfrm>
            <a:off x="584193" y="546099"/>
            <a:ext cx="11023600" cy="4277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67"/>
              </a:spcBef>
            </a:pPr>
            <a:r>
              <a:rPr lang="pt-BR" sz="3200" b="1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</a:rPr>
              <a:t>Notas Sobre a Responsabilização de Agentes Públicos</a:t>
            </a:r>
          </a:p>
          <a:p>
            <a:pPr algn="ctr"/>
            <a:endParaRPr lang="pt-BR" sz="240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pt-BR" sz="24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sz="2133" dirty="0">
                <a:latin typeface="+mj-lt"/>
              </a:rPr>
              <a:t>Lei de Improbidade Administrativa e o fim da culpa</a:t>
            </a:r>
          </a:p>
          <a:p>
            <a:pPr algn="just"/>
            <a:endParaRPr lang="pt-BR" sz="2133" dirty="0">
              <a:latin typeface="+mj-lt"/>
            </a:endParaRPr>
          </a:p>
          <a:p>
            <a:pPr algn="just"/>
            <a:r>
              <a:rPr lang="pt-BR" sz="2133" dirty="0">
                <a:latin typeface="+mj-lt"/>
              </a:rPr>
              <a:t>Lei Orgânica e os PADs</a:t>
            </a:r>
          </a:p>
          <a:p>
            <a:pPr algn="just"/>
            <a:endParaRPr lang="pt-BR" sz="2133" dirty="0">
              <a:latin typeface="+mj-lt"/>
            </a:endParaRPr>
          </a:p>
          <a:p>
            <a:pPr algn="just"/>
            <a:r>
              <a:rPr lang="pt-BR" sz="2133" dirty="0">
                <a:latin typeface="+mj-lt"/>
              </a:rPr>
              <a:t>Código Penal e as penas mais severas, inclusive com a responsabilidade do fornecedor</a:t>
            </a:r>
          </a:p>
          <a:p>
            <a:pPr algn="just"/>
            <a:endParaRPr lang="pt-BR" sz="2133" dirty="0">
              <a:latin typeface="+mj-lt"/>
            </a:endParaRPr>
          </a:p>
          <a:p>
            <a:pPr algn="just"/>
            <a:r>
              <a:rPr lang="pt-BR" sz="2133" dirty="0">
                <a:latin typeface="+mj-lt"/>
              </a:rPr>
              <a:t>Tribunal de Contas e o controle repressivo (multas e ressarcimentos)</a:t>
            </a:r>
          </a:p>
          <a:p>
            <a:pPr algn="just"/>
            <a:endParaRPr lang="pt-BR" sz="2133" b="1" dirty="0">
              <a:latin typeface="Garamond" panose="02020404030301010803" pitchFamily="18" charset="0"/>
            </a:endParaRPr>
          </a:p>
          <a:p>
            <a:pPr algn="just"/>
            <a:endParaRPr lang="pt-BR" sz="2133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719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E3EC4B2-AD7E-D8F9-303D-92D4F2DC4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C7F3CF08-0A09-C4AD-6E15-ADD7DDD08D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E78820F-5387-002E-862C-8389FAB7DB28}"/>
              </a:ext>
            </a:extLst>
          </p:cNvPr>
          <p:cNvSpPr txBox="1"/>
          <p:nvPr/>
        </p:nvSpPr>
        <p:spPr>
          <a:xfrm>
            <a:off x="584193" y="546099"/>
            <a:ext cx="11023600" cy="476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67"/>
              </a:spcBef>
            </a:pPr>
            <a:r>
              <a:rPr lang="pt-BR" sz="3200" b="1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</a:rPr>
              <a:t>Notas Sobre a Responsabilização de Agentes Públicos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133" dirty="0">
                <a:latin typeface="+mj-lt"/>
              </a:rPr>
              <a:t>Como evitar?</a:t>
            </a:r>
          </a:p>
          <a:p>
            <a:pPr algn="just"/>
            <a:endParaRPr lang="pt-BR" sz="2133" dirty="0">
              <a:latin typeface="+mj-lt"/>
            </a:endParaRPr>
          </a:p>
          <a:p>
            <a:pPr algn="just"/>
            <a:r>
              <a:rPr lang="pt-BR" sz="2133" dirty="0">
                <a:latin typeface="+mj-lt"/>
              </a:rPr>
              <a:t>1 – Formalização</a:t>
            </a:r>
          </a:p>
          <a:p>
            <a:pPr algn="just"/>
            <a:r>
              <a:rPr lang="pt-BR" sz="2133" dirty="0">
                <a:latin typeface="+mj-lt"/>
              </a:rPr>
              <a:t>Sempre formalizar os atos administrativos de forma a fundamentar as decisões;</a:t>
            </a:r>
          </a:p>
          <a:p>
            <a:pPr algn="just"/>
            <a:endParaRPr lang="pt-BR" sz="2133" dirty="0">
              <a:latin typeface="+mj-lt"/>
            </a:endParaRPr>
          </a:p>
          <a:p>
            <a:r>
              <a:rPr lang="pt-BR" sz="2133" dirty="0">
                <a:latin typeface="+mj-lt"/>
              </a:rPr>
              <a:t>2 - Lei ou jurisprudência: qual usar nos atos administrativos? Como evitar o enquadramento em “erro grosseiro”?</a:t>
            </a:r>
            <a:br>
              <a:rPr lang="pt-BR" sz="2133" dirty="0">
                <a:latin typeface="+mj-lt"/>
              </a:rPr>
            </a:br>
            <a:r>
              <a:rPr lang="pt-BR" sz="1600" dirty="0">
                <a:latin typeface="+mj-lt"/>
              </a:rPr>
              <a:t>Art. 28 – LINDB: O agente público responderá pessoalmente por suas decisões ou opiniões técnicas em caso de dolo ou erro grosseiro.                      (Incluído pela Lei nº 13.655, de 2018)     (Regulamento)</a:t>
            </a:r>
          </a:p>
          <a:p>
            <a:pPr algn="just"/>
            <a:endParaRPr lang="pt-BR" sz="2133" dirty="0">
              <a:latin typeface="Garamond" panose="02020404030301010803" pitchFamily="18" charset="0"/>
            </a:endParaRPr>
          </a:p>
          <a:p>
            <a:pPr algn="just"/>
            <a:endParaRPr lang="pt-BR" sz="2133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062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447D715-264F-007A-F173-66FDE61ED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2DD2DF8-64CD-B335-D7E1-9DD6D202C6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813B2E2-85E6-8A50-4310-4D068362F1F0}"/>
              </a:ext>
            </a:extLst>
          </p:cNvPr>
          <p:cNvSpPr txBox="1"/>
          <p:nvPr/>
        </p:nvSpPr>
        <p:spPr>
          <a:xfrm>
            <a:off x="584193" y="546099"/>
            <a:ext cx="11023600" cy="5980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467"/>
              </a:spcBef>
            </a:pPr>
            <a:r>
              <a:rPr lang="pt-BR" sz="3200" b="1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</a:rPr>
              <a:t>Notas Sobre a Responsabilização de Agentes Públicos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pt-BR" sz="2133" dirty="0">
                <a:latin typeface="+mj-lt"/>
              </a:rPr>
              <a:t>Como evitar?</a:t>
            </a:r>
          </a:p>
          <a:p>
            <a:pPr algn="just"/>
            <a:endParaRPr lang="pt-BR" sz="2133" dirty="0">
              <a:latin typeface="+mj-lt"/>
            </a:endParaRPr>
          </a:p>
          <a:p>
            <a:pPr algn="just">
              <a:spcBef>
                <a:spcPts val="800"/>
              </a:spcBef>
            </a:pPr>
            <a:r>
              <a:rPr lang="pt-BR" sz="2133" dirty="0">
                <a:solidFill>
                  <a:srgbClr val="000000"/>
                </a:solidFill>
                <a:latin typeface="+mj-lt"/>
              </a:rPr>
              <a:t>“Para o Tribunal, configura erro grosseiro conduta que descumpre regra constitucional,  regra  expressa  em   instrumento  convenial,  conduta  que  não  observa  princípios  básicos  da  administração  ou  condutas  que  afrontam   diretamente  a  legislação e jurisprudência do Tribunal, bem  com o descumprimento de normativo da entidade pelo gestor, especialmente aquele que resulta em  danos materialmente relevantes.</a:t>
            </a:r>
            <a:br>
              <a:rPr lang="pt-BR" sz="3733" dirty="0">
                <a:latin typeface="+mj-lt"/>
              </a:rPr>
            </a:br>
            <a:r>
              <a:rPr lang="pt-BR" sz="2133" dirty="0">
                <a:solidFill>
                  <a:srgbClr val="000000"/>
                </a:solidFill>
                <a:latin typeface="+mj-lt"/>
              </a:rPr>
              <a:t>Ainda,  </a:t>
            </a:r>
            <a:r>
              <a:rPr lang="pt-BR" sz="2133" b="1" dirty="0">
                <a:solidFill>
                  <a:srgbClr val="000000"/>
                </a:solidFill>
                <a:latin typeface="+mj-lt"/>
              </a:rPr>
              <a:t>a  decisão  de  gestor  que  desconsidera,  sem   a  devida  motivação,  acórdão  do TCU, pode ser tipificada com o erro grosseiro para fins de responsabilização perante  a  Corte  de  Contas</a:t>
            </a:r>
            <a:r>
              <a:rPr lang="pt-BR" sz="2133" dirty="0">
                <a:solidFill>
                  <a:srgbClr val="000000"/>
                </a:solidFill>
                <a:latin typeface="+mj-lt"/>
              </a:rPr>
              <a:t>.  Tal  conduta  expressa  inobservância  do  dever  de  cuidado,  o que configura culpa grave, motivo suficiente para a responsabilização e </a:t>
            </a:r>
            <a:r>
              <a:rPr lang="pt-BR" sz="2133" dirty="0" err="1">
                <a:solidFill>
                  <a:srgbClr val="000000"/>
                </a:solidFill>
                <a:latin typeface="+mj-lt"/>
              </a:rPr>
              <a:t>p</a:t>
            </a:r>
            <a:r>
              <a:rPr lang="pt-BR" sz="2133" dirty="0">
                <a:solidFill>
                  <a:srgbClr val="000000"/>
                </a:solidFill>
                <a:latin typeface="+mj-lt"/>
              </a:rPr>
              <a:t> ara a aplicação de sanção ao gestor.” </a:t>
            </a:r>
            <a:r>
              <a:rPr lang="pt-BR" sz="2133" dirty="0">
                <a:latin typeface="+mj-lt"/>
              </a:rPr>
              <a:t>Acórdão 1.695/2018-Plenário (Min. Relator: Vital do Rêgo) - TCU</a:t>
            </a:r>
          </a:p>
          <a:p>
            <a:pPr algn="just">
              <a:spcBef>
                <a:spcPts val="800"/>
              </a:spcBef>
            </a:pPr>
            <a:endParaRPr lang="pt-BR" sz="2133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endParaRPr lang="pt-BR" sz="1467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endParaRPr lang="pt-BR" sz="2133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547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889" y="3379258"/>
            <a:ext cx="8836378" cy="1325563"/>
          </a:xfrm>
        </p:spPr>
        <p:txBody>
          <a:bodyPr>
            <a:normAutofit/>
          </a:bodyPr>
          <a:lstStyle/>
          <a:p>
            <a:b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971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B9C99-3EB6-EDA1-6644-0E8F0CA0F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6E768B-9AFC-0EC2-D46B-C903CC46AB23}"/>
              </a:ext>
            </a:extLst>
          </p:cNvPr>
          <p:cNvSpPr txBox="1"/>
          <p:nvPr/>
        </p:nvSpPr>
        <p:spPr>
          <a:xfrm>
            <a:off x="158045" y="1055090"/>
            <a:ext cx="114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cap="small" dirty="0">
                <a:latin typeface="+mj-lt"/>
                <a:cs typeface="Arial" panose="020B0604020202020204" pitchFamily="34" charset="0"/>
              </a:rPr>
              <a:t>Improbidade Administrativa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12192E-FAC4-506B-0FE5-D2D489AE4591}"/>
              </a:ext>
            </a:extLst>
          </p:cNvPr>
          <p:cNvSpPr txBox="1"/>
          <p:nvPr/>
        </p:nvSpPr>
        <p:spPr>
          <a:xfrm>
            <a:off x="940903" y="2497647"/>
            <a:ext cx="1085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2F9830-E450-A75D-B32B-3C2B279EBFF4}"/>
              </a:ext>
            </a:extLst>
          </p:cNvPr>
          <p:cNvSpPr txBox="1"/>
          <p:nvPr/>
        </p:nvSpPr>
        <p:spPr>
          <a:xfrm>
            <a:off x="740894" y="2497647"/>
            <a:ext cx="10710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+mj-lt"/>
                <a:cs typeface="Arial" panose="020B0604020202020204" pitchFamily="34" charset="0"/>
              </a:rPr>
              <a:t>A principal alteração da Lei nº 14.230, de 2021 foi a retirada da culpa, permitindo a condenação em improbidade apenas nos casos de dolo específico.</a:t>
            </a:r>
          </a:p>
          <a:p>
            <a:pPr algn="just"/>
            <a:endParaRPr lang="pt-BR" sz="28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+mj-lt"/>
                <a:cs typeface="Arial" panose="020B0604020202020204" pitchFamily="34" charset="0"/>
              </a:rPr>
              <a:t>Além disso, aumentou o prazo prescricional para 08 anos.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B68D735-4856-EF8D-CC66-54D3CCD45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7" y="293831"/>
            <a:ext cx="10975014" cy="59144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BE102A4-509E-216F-5A50-FC80593D1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794" y="0"/>
            <a:ext cx="704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7592</TotalTime>
  <Words>7429</Words>
  <Application>Microsoft Macintosh PowerPoint</Application>
  <PresentationFormat>Widescreen</PresentationFormat>
  <Paragraphs>586</Paragraphs>
  <Slides>87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87</vt:i4>
      </vt:variant>
    </vt:vector>
  </HeadingPairs>
  <TitlesOfParts>
    <vt:vector size="95" baseType="lpstr">
      <vt:lpstr>Aptos</vt:lpstr>
      <vt:lpstr>Arial</vt:lpstr>
      <vt:lpstr>Calibri</vt:lpstr>
      <vt:lpstr>Calibri Light</vt:lpstr>
      <vt:lpstr>Garamond</vt:lpstr>
      <vt:lpstr>Times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Vitor Barretta</cp:lastModifiedBy>
  <cp:revision>51</cp:revision>
  <dcterms:created xsi:type="dcterms:W3CDTF">2021-01-15T17:03:51Z</dcterms:created>
  <dcterms:modified xsi:type="dcterms:W3CDTF">2025-05-14T01:07:27Z</dcterms:modified>
</cp:coreProperties>
</file>